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54" r:id="rId2"/>
    <p:sldMasterId id="2147483766" r:id="rId3"/>
    <p:sldMasterId id="2147483780" r:id="rId4"/>
  </p:sldMasterIdLst>
  <p:notesMasterIdLst>
    <p:notesMasterId r:id="rId70"/>
  </p:notesMasterIdLst>
  <p:sldIdLst>
    <p:sldId id="553" r:id="rId5"/>
    <p:sldId id="473" r:id="rId6"/>
    <p:sldId id="554" r:id="rId7"/>
    <p:sldId id="555" r:id="rId8"/>
    <p:sldId id="556" r:id="rId9"/>
    <p:sldId id="557" r:id="rId10"/>
    <p:sldId id="558" r:id="rId11"/>
    <p:sldId id="559" r:id="rId12"/>
    <p:sldId id="560" r:id="rId13"/>
    <p:sldId id="561" r:id="rId14"/>
    <p:sldId id="565" r:id="rId15"/>
    <p:sldId id="567" r:id="rId16"/>
    <p:sldId id="568" r:id="rId17"/>
    <p:sldId id="569" r:id="rId18"/>
    <p:sldId id="570" r:id="rId19"/>
    <p:sldId id="572" r:id="rId20"/>
    <p:sldId id="573" r:id="rId21"/>
    <p:sldId id="574" r:id="rId22"/>
    <p:sldId id="575" r:id="rId23"/>
    <p:sldId id="577" r:id="rId24"/>
    <p:sldId id="581" r:id="rId25"/>
    <p:sldId id="582" r:id="rId26"/>
    <p:sldId id="583" r:id="rId27"/>
    <p:sldId id="584" r:id="rId28"/>
    <p:sldId id="586" r:id="rId29"/>
    <p:sldId id="589" r:id="rId30"/>
    <p:sldId id="591" r:id="rId31"/>
    <p:sldId id="592" r:id="rId32"/>
    <p:sldId id="593" r:id="rId33"/>
    <p:sldId id="594" r:id="rId34"/>
    <p:sldId id="595" r:id="rId35"/>
    <p:sldId id="596" r:id="rId36"/>
    <p:sldId id="597" r:id="rId37"/>
    <p:sldId id="598" r:id="rId38"/>
    <p:sldId id="599" r:id="rId39"/>
    <p:sldId id="602" r:id="rId40"/>
    <p:sldId id="603" r:id="rId41"/>
    <p:sldId id="604" r:id="rId42"/>
    <p:sldId id="605" r:id="rId43"/>
    <p:sldId id="607" r:id="rId44"/>
    <p:sldId id="608" r:id="rId45"/>
    <p:sldId id="609" r:id="rId46"/>
    <p:sldId id="610" r:id="rId47"/>
    <p:sldId id="611" r:id="rId48"/>
    <p:sldId id="612" r:id="rId49"/>
    <p:sldId id="613" r:id="rId50"/>
    <p:sldId id="614" r:id="rId51"/>
    <p:sldId id="615" r:id="rId52"/>
    <p:sldId id="616" r:id="rId53"/>
    <p:sldId id="619" r:id="rId54"/>
    <p:sldId id="624" r:id="rId55"/>
    <p:sldId id="628" r:id="rId56"/>
    <p:sldId id="629" r:id="rId57"/>
    <p:sldId id="632" r:id="rId58"/>
    <p:sldId id="633" r:id="rId59"/>
    <p:sldId id="634" r:id="rId60"/>
    <p:sldId id="635" r:id="rId61"/>
    <p:sldId id="636" r:id="rId62"/>
    <p:sldId id="637" r:id="rId63"/>
    <p:sldId id="640" r:id="rId64"/>
    <p:sldId id="641" r:id="rId65"/>
    <p:sldId id="642" r:id="rId66"/>
    <p:sldId id="643" r:id="rId67"/>
    <p:sldId id="644" r:id="rId68"/>
    <p:sldId id="645"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0" autoAdjust="0"/>
    <p:restoredTop sz="82847" autoAdjust="0"/>
  </p:normalViewPr>
  <p:slideViewPr>
    <p:cSldViewPr>
      <p:cViewPr varScale="1">
        <p:scale>
          <a:sx n="61" d="100"/>
          <a:sy n="61" d="100"/>
        </p:scale>
        <p:origin x="136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4699F1-ECB9-4EF3-962C-75ACB435282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4B4D8FA7-15B0-4368-A596-132E60983BD0}"/>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B265A2F-7AC4-4CBE-861E-BCD7FB415742}" type="datetimeFigureOut">
              <a:rPr lang="en-US"/>
              <a:pPr>
                <a:defRPr/>
              </a:pPr>
              <a:t>5/9/2023</a:t>
            </a:fld>
            <a:endParaRPr lang="en-US"/>
          </a:p>
        </p:txBody>
      </p:sp>
      <p:sp>
        <p:nvSpPr>
          <p:cNvPr id="4" name="Slide Image Placeholder 3">
            <a:extLst>
              <a:ext uri="{FF2B5EF4-FFF2-40B4-BE49-F238E27FC236}">
                <a16:creationId xmlns:a16="http://schemas.microsoft.com/office/drawing/2014/main" id="{1D532F56-73F5-43E2-9683-436CA7A4098C}"/>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D17133E-EBBD-4610-861E-80087075CC2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1CB7052-33A3-470E-AFAB-C64659AABBD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CCEEADB4-111B-4E01-846E-3DF8CC4EFA9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7C79BAC-E458-48CA-A9D8-52EDEC54CA8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1pPr>
            <a:lvl2pPr marL="735618" indent="-282696">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2pPr>
            <a:lvl3pPr marL="1133825"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3pPr>
            <a:lvl4pPr marL="1586747"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4pPr>
            <a:lvl5pPr marL="2041189" indent="-226461">
              <a:spcBef>
                <a:spcPct val="30000"/>
              </a:spcBef>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5pPr>
            <a:lvl6pPr marL="2478913"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6pPr>
            <a:lvl7pPr marL="2916636"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7pPr>
            <a:lvl8pPr marL="3354359"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8pPr>
            <a:lvl9pPr marL="3792082" indent="-226461" eaLnBrk="0" fontAlgn="base" hangingPunct="0">
              <a:spcBef>
                <a:spcPct val="30000"/>
              </a:spcBef>
              <a:spcAft>
                <a:spcPct val="0"/>
              </a:spcAft>
              <a:defRPr kumimoji="1" sz="1100">
                <a:solidFill>
                  <a:schemeClr val="tx1"/>
                </a:solidFill>
                <a:latin typeface="Arial" panose="020B0604020202020204" pitchFamily="34" charset="0"/>
                <a:ea typeface="MS PMincho" panose="02020600040205080304" pitchFamily="18" charset="-128"/>
                <a:cs typeface="Arial" panose="020B060402020202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03ABBF6-98F3-42AD-9768-30C3065926AB}" type="slidenum">
              <a:rPr kumimoji="1" lang="ar-SA" altLang="ja-JP" sz="11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rPr>
              <a:pPr marL="0" marR="0" lvl="0" indent="0" algn="r" defTabSz="914400" rtl="0" eaLnBrk="1" fontAlgn="auto" latinLnBrk="0" hangingPunct="1">
                <a:lnSpc>
                  <a:spcPct val="100000"/>
                </a:lnSpc>
                <a:spcBef>
                  <a:spcPct val="0"/>
                </a:spcBef>
                <a:spcAft>
                  <a:spcPts val="0"/>
                </a:spcAft>
                <a:buClrTx/>
                <a:buSzTx/>
                <a:buFontTx/>
                <a:buNone/>
                <a:tabLst/>
                <a:defRPr/>
              </a:pPr>
              <a:t>1</a:t>
            </a:fld>
            <a:endParaRPr kumimoji="1" lang="en-US" altLang="ja-JP" sz="11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50" charset="-128"/>
              <a:cs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6945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62050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4538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118288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37789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179432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2611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0" i="0" kern="1200" dirty="0" smtClean="0">
                <a:solidFill>
                  <a:schemeClr val="tx1"/>
                </a:solidFill>
                <a:effectLst/>
                <a:latin typeface="+mn-lt"/>
                <a:ea typeface="+mn-ea"/>
                <a:cs typeface="+mn-cs"/>
              </a:rPr>
              <a:t>Cross entropy is a way to measure how different two </a:t>
            </a:r>
            <a:r>
              <a:rPr lang="en-US" sz="1200" b="0" i="0" u="none" strike="noStrike" kern="1200" dirty="0" smtClean="0">
                <a:solidFill>
                  <a:schemeClr val="tx1"/>
                </a:solidFill>
                <a:effectLst/>
                <a:latin typeface="+mn-lt"/>
                <a:ea typeface="+mn-ea"/>
                <a:cs typeface="+mn-cs"/>
              </a:rPr>
              <a:t>probability distributions</a:t>
            </a:r>
            <a:r>
              <a:rPr lang="en-US" sz="1200" b="0" i="0" kern="1200" dirty="0" smtClean="0">
                <a:solidFill>
                  <a:schemeClr val="tx1"/>
                </a:solidFill>
                <a:effectLst/>
                <a:latin typeface="+mn-lt"/>
                <a:ea typeface="+mn-ea"/>
                <a:cs typeface="+mn-cs"/>
              </a:rPr>
              <a:t> are from each other. It's often used in </a:t>
            </a:r>
            <a:r>
              <a:rPr lang="en-US" sz="1200" b="0" i="0" u="none" strike="noStrike" kern="1200" dirty="0" smtClean="0">
                <a:solidFill>
                  <a:schemeClr val="tx1"/>
                </a:solidFill>
                <a:effectLst/>
                <a:latin typeface="+mn-lt"/>
                <a:ea typeface="+mn-ea"/>
                <a:cs typeface="+mn-cs"/>
              </a:rPr>
              <a:t>machine learning</a:t>
            </a:r>
            <a:r>
              <a:rPr lang="en-US" sz="1200" b="0" i="0" kern="1200" dirty="0" smtClean="0">
                <a:solidFill>
                  <a:schemeClr val="tx1"/>
                </a:solidFill>
                <a:effectLst/>
                <a:latin typeface="+mn-lt"/>
                <a:ea typeface="+mn-ea"/>
                <a:cs typeface="+mn-cs"/>
              </a:rPr>
              <a:t> and statistics to compare a </a:t>
            </a:r>
            <a:r>
              <a:rPr lang="en-US" sz="1200" b="0" i="0" u="none" strike="noStrike" kern="1200" dirty="0" smtClean="0">
                <a:solidFill>
                  <a:schemeClr val="tx1"/>
                </a:solidFill>
                <a:effectLst/>
                <a:latin typeface="+mn-lt"/>
                <a:ea typeface="+mn-ea"/>
                <a:cs typeface="+mn-cs"/>
              </a:rPr>
              <a:t>predicted probability distribution</a:t>
            </a:r>
            <a:r>
              <a:rPr lang="en-US" sz="1200" b="0" i="0" kern="1200" dirty="0" smtClean="0">
                <a:solidFill>
                  <a:schemeClr val="tx1"/>
                </a:solidFill>
                <a:effectLst/>
                <a:latin typeface="+mn-lt"/>
                <a:ea typeface="+mn-ea"/>
                <a:cs typeface="+mn-cs"/>
              </a:rPr>
              <a:t> with the actual, or "true," probability distribution.</a:t>
            </a:r>
          </a:p>
          <a:p>
            <a:r>
              <a:rPr lang="en-US" sz="1200" b="0" i="0" kern="1200" dirty="0" smtClean="0">
                <a:solidFill>
                  <a:schemeClr val="tx1"/>
                </a:solidFill>
                <a:effectLst/>
                <a:latin typeface="+mn-lt"/>
                <a:ea typeface="+mn-ea"/>
                <a:cs typeface="+mn-cs"/>
              </a:rPr>
              <a:t>Imagine you have a bag of </a:t>
            </a:r>
            <a:r>
              <a:rPr lang="en-US" sz="1200" b="0" i="0" u="none" strike="noStrike" kern="1200" dirty="0" smtClean="0">
                <a:solidFill>
                  <a:schemeClr val="tx1"/>
                </a:solidFill>
                <a:effectLst/>
                <a:latin typeface="+mn-lt"/>
                <a:ea typeface="+mn-ea"/>
                <a:cs typeface="+mn-cs"/>
              </a:rPr>
              <a:t>colored balls</a:t>
            </a:r>
            <a:r>
              <a:rPr lang="en-US" sz="1200" b="0" i="0" kern="1200" dirty="0" smtClean="0">
                <a:solidFill>
                  <a:schemeClr val="tx1"/>
                </a:solidFill>
                <a:effectLst/>
                <a:latin typeface="+mn-lt"/>
                <a:ea typeface="+mn-ea"/>
                <a:cs typeface="+mn-cs"/>
              </a:rPr>
              <a:t>, and you want to predict the probability of picking a red ball. If the bag has 10 red balls and 90 blue balls, the true probability of picking a red ball is 0.1 (or 10%). Now imagine a </a:t>
            </a:r>
            <a:r>
              <a:rPr lang="en-US" sz="1200" b="0" i="0" u="none" strike="noStrike" kern="1200" dirty="0" smtClean="0">
                <a:solidFill>
                  <a:schemeClr val="tx1"/>
                </a:solidFill>
                <a:effectLst/>
                <a:latin typeface="+mn-lt"/>
                <a:ea typeface="+mn-ea"/>
                <a:cs typeface="+mn-cs"/>
              </a:rPr>
              <a:t>machine learning model</a:t>
            </a:r>
            <a:r>
              <a:rPr lang="en-US" sz="1200" b="0" i="0" kern="1200" dirty="0" smtClean="0">
                <a:solidFill>
                  <a:schemeClr val="tx1"/>
                </a:solidFill>
                <a:effectLst/>
                <a:latin typeface="+mn-lt"/>
                <a:ea typeface="+mn-ea"/>
                <a:cs typeface="+mn-cs"/>
              </a:rPr>
              <a:t> predicts the probability of picking a red ball is 0.2 (or 20%). The </a:t>
            </a:r>
            <a:r>
              <a:rPr lang="en-US" sz="1200" b="0" i="0" u="none" strike="noStrike" kern="1200" dirty="0" smtClean="0">
                <a:solidFill>
                  <a:schemeClr val="tx1"/>
                </a:solidFill>
                <a:effectLst/>
                <a:latin typeface="+mn-lt"/>
                <a:ea typeface="+mn-ea"/>
                <a:cs typeface="+mn-cs"/>
              </a:rPr>
              <a:t>cross entropy</a:t>
            </a:r>
            <a:r>
              <a:rPr lang="en-US" sz="1200" b="0" i="0" kern="1200" dirty="0" smtClean="0">
                <a:solidFill>
                  <a:schemeClr val="tx1"/>
                </a:solidFill>
                <a:effectLst/>
                <a:latin typeface="+mn-lt"/>
                <a:ea typeface="+mn-ea"/>
                <a:cs typeface="+mn-cs"/>
              </a:rPr>
              <a:t> between the true and </a:t>
            </a:r>
            <a:r>
              <a:rPr lang="en-US" sz="1200" b="0" i="0" u="none" strike="noStrike" kern="1200" dirty="0" smtClean="0">
                <a:solidFill>
                  <a:schemeClr val="tx1"/>
                </a:solidFill>
                <a:effectLst/>
                <a:latin typeface="+mn-lt"/>
                <a:ea typeface="+mn-ea"/>
                <a:cs typeface="+mn-cs"/>
              </a:rPr>
              <a:t>predicted probability distributions</a:t>
            </a:r>
            <a:r>
              <a:rPr lang="en-US" sz="1200" b="0" i="0" kern="1200" dirty="0" smtClean="0">
                <a:solidFill>
                  <a:schemeClr val="tx1"/>
                </a:solidFill>
                <a:effectLst/>
                <a:latin typeface="+mn-lt"/>
                <a:ea typeface="+mn-ea"/>
                <a:cs typeface="+mn-cs"/>
              </a:rPr>
              <a:t> measures how different these two probabilities are.</a:t>
            </a:r>
          </a:p>
          <a:p>
            <a:r>
              <a:rPr lang="en-US" sz="1200" b="0" i="0" kern="1200" dirty="0" smtClean="0">
                <a:solidFill>
                  <a:schemeClr val="tx1"/>
                </a:solidFill>
                <a:effectLst/>
                <a:latin typeface="+mn-lt"/>
                <a:ea typeface="+mn-ea"/>
                <a:cs typeface="+mn-cs"/>
              </a:rPr>
              <a:t>In general, cross entropy is calculated by taking the negative sum of the </a:t>
            </a:r>
            <a:r>
              <a:rPr lang="en-US" sz="1200" b="0" i="0" u="none" strike="noStrike" kern="1200" dirty="0" smtClean="0">
                <a:solidFill>
                  <a:schemeClr val="tx1"/>
                </a:solidFill>
                <a:effectLst/>
                <a:latin typeface="+mn-lt"/>
                <a:ea typeface="+mn-ea"/>
                <a:cs typeface="+mn-cs"/>
              </a:rPr>
              <a:t>true probabilities</a:t>
            </a:r>
            <a:r>
              <a:rPr lang="en-US" sz="1200" b="0" i="0" kern="1200" dirty="0" smtClean="0">
                <a:solidFill>
                  <a:schemeClr val="tx1"/>
                </a:solidFill>
                <a:effectLst/>
                <a:latin typeface="+mn-lt"/>
                <a:ea typeface="+mn-ea"/>
                <a:cs typeface="+mn-cs"/>
              </a:rPr>
              <a:t> multiplied by the logarithm of the predicted probabilities. The formula looks like this:</a:t>
            </a:r>
          </a:p>
          <a:p>
            <a:r>
              <a:rPr lang="en-US" sz="1200" b="0" i="0" kern="1200" dirty="0" smtClean="0">
                <a:solidFill>
                  <a:schemeClr val="tx1"/>
                </a:solidFill>
                <a:effectLst/>
                <a:latin typeface="+mn-lt"/>
                <a:ea typeface="+mn-ea"/>
                <a:cs typeface="+mn-cs"/>
              </a:rPr>
              <a:t>cross entropy = -sum(true probabilities * log(</a:t>
            </a:r>
            <a:r>
              <a:rPr lang="en-US" sz="1200" b="0" i="0" u="none" strike="noStrike" kern="1200" dirty="0" smtClean="0">
                <a:solidFill>
                  <a:schemeClr val="tx1"/>
                </a:solidFill>
                <a:effectLst/>
                <a:latin typeface="+mn-lt"/>
                <a:ea typeface="+mn-ea"/>
                <a:cs typeface="+mn-cs"/>
              </a:rPr>
              <a:t>predicted probabilities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the colored ball example, we have a bag with 10 red balls and 90 blue balls. The true probability of picking a red ball is 0.1 and the </a:t>
            </a:r>
            <a:r>
              <a:rPr lang="en-US" sz="1200" b="0" i="0" u="none" strike="noStrike" kern="1200" dirty="0" smtClean="0">
                <a:solidFill>
                  <a:schemeClr val="tx1"/>
                </a:solidFill>
                <a:effectLst/>
                <a:latin typeface="+mn-lt"/>
                <a:ea typeface="+mn-ea"/>
                <a:cs typeface="+mn-cs"/>
              </a:rPr>
              <a:t>true probability</a:t>
            </a:r>
            <a:r>
              <a:rPr lang="en-US" sz="1200" b="0" i="0" kern="1200" dirty="0" smtClean="0">
                <a:solidFill>
                  <a:schemeClr val="tx1"/>
                </a:solidFill>
                <a:effectLst/>
                <a:latin typeface="+mn-lt"/>
                <a:ea typeface="+mn-ea"/>
                <a:cs typeface="+mn-cs"/>
              </a:rPr>
              <a:t> of picking a blue ball is 0.9. Let's say a </a:t>
            </a:r>
            <a:r>
              <a:rPr lang="en-US" sz="1200" b="0" i="0" u="none" strike="noStrike" kern="1200" dirty="0" smtClean="0">
                <a:solidFill>
                  <a:schemeClr val="tx1"/>
                </a:solidFill>
                <a:effectLst/>
                <a:latin typeface="+mn-lt"/>
                <a:ea typeface="+mn-ea"/>
                <a:cs typeface="+mn-cs"/>
              </a:rPr>
              <a:t>machine learning model</a:t>
            </a:r>
            <a:r>
              <a:rPr lang="en-US" sz="1200" b="0" i="0" kern="1200" dirty="0" smtClean="0">
                <a:solidFill>
                  <a:schemeClr val="tx1"/>
                </a:solidFill>
                <a:effectLst/>
                <a:latin typeface="+mn-lt"/>
                <a:ea typeface="+mn-ea"/>
                <a:cs typeface="+mn-cs"/>
              </a:rPr>
              <a:t> predicts the probability of picking a red ball is 0.2 and the probability of picking a blue ball is 0.8.</a:t>
            </a:r>
          </a:p>
          <a:p>
            <a:r>
              <a:rPr lang="en-US" sz="1200" b="0" i="0" kern="1200" dirty="0" smtClean="0">
                <a:solidFill>
                  <a:schemeClr val="tx1"/>
                </a:solidFill>
                <a:effectLst/>
                <a:latin typeface="+mn-lt"/>
                <a:ea typeface="+mn-ea"/>
                <a:cs typeface="+mn-cs"/>
              </a:rPr>
              <a:t>To calculate the </a:t>
            </a:r>
            <a:r>
              <a:rPr lang="en-US" sz="1200" b="0" i="0" u="none" strike="noStrike" kern="1200" dirty="0" smtClean="0">
                <a:solidFill>
                  <a:schemeClr val="tx1"/>
                </a:solidFill>
                <a:effectLst/>
                <a:latin typeface="+mn-lt"/>
                <a:ea typeface="+mn-ea"/>
                <a:cs typeface="+mn-cs"/>
              </a:rPr>
              <a:t>cross entropy</a:t>
            </a:r>
            <a:r>
              <a:rPr lang="en-US" sz="1200" b="0" i="0" kern="1200" dirty="0" smtClean="0">
                <a:solidFill>
                  <a:schemeClr val="tx1"/>
                </a:solidFill>
                <a:effectLst/>
                <a:latin typeface="+mn-lt"/>
                <a:ea typeface="+mn-ea"/>
                <a:cs typeface="+mn-cs"/>
              </a:rPr>
              <a:t> between the true and </a:t>
            </a:r>
            <a:r>
              <a:rPr lang="en-US" sz="1200" b="0" i="0" u="none" strike="noStrike" kern="1200" dirty="0" smtClean="0">
                <a:solidFill>
                  <a:schemeClr val="tx1"/>
                </a:solidFill>
                <a:effectLst/>
                <a:latin typeface="+mn-lt"/>
                <a:ea typeface="+mn-ea"/>
                <a:cs typeface="+mn-cs"/>
              </a:rPr>
              <a:t>predicted probability distributions</a:t>
            </a:r>
            <a:r>
              <a:rPr lang="en-US" sz="1200" b="0" i="0" kern="1200" dirty="0" smtClean="0">
                <a:solidFill>
                  <a:schemeClr val="tx1"/>
                </a:solidFill>
                <a:effectLst/>
                <a:latin typeface="+mn-lt"/>
                <a:ea typeface="+mn-ea"/>
                <a:cs typeface="+mn-cs"/>
              </a:rPr>
              <a:t>, we use the formula:</a:t>
            </a:r>
          </a:p>
          <a:p>
            <a:r>
              <a:rPr lang="en-US" sz="1200" b="0" i="0" kern="1200" dirty="0" smtClean="0">
                <a:solidFill>
                  <a:schemeClr val="tx1"/>
                </a:solidFill>
                <a:effectLst/>
                <a:latin typeface="+mn-lt"/>
                <a:ea typeface="+mn-ea"/>
                <a:cs typeface="+mn-cs"/>
              </a:rPr>
              <a:t>cross entropy = -sum(true probabilities * log(</a:t>
            </a:r>
            <a:r>
              <a:rPr lang="en-US" sz="1200" b="0" i="0" u="none" strike="noStrike" kern="1200" dirty="0" smtClean="0">
                <a:solidFill>
                  <a:schemeClr val="tx1"/>
                </a:solidFill>
                <a:effectLst/>
                <a:latin typeface="+mn-lt"/>
                <a:ea typeface="+mn-ea"/>
                <a:cs typeface="+mn-cs"/>
              </a:rPr>
              <a:t>predicted probabilities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Plugging in the values, we get:</a:t>
            </a:r>
          </a:p>
          <a:p>
            <a:r>
              <a:rPr lang="en-US" sz="1200" b="0" i="0" kern="1200" dirty="0" smtClean="0">
                <a:solidFill>
                  <a:schemeClr val="tx1"/>
                </a:solidFill>
                <a:effectLst/>
                <a:latin typeface="+mn-lt"/>
                <a:ea typeface="+mn-ea"/>
                <a:cs typeface="+mn-cs"/>
              </a:rPr>
              <a:t>cross entropy = -(0.1 * log(0.2) + 0.9 * log(0.8))</a:t>
            </a:r>
          </a:p>
          <a:p>
            <a:r>
              <a:rPr lang="en-US" sz="1200" b="0" i="0" kern="1200" dirty="0" smtClean="0">
                <a:solidFill>
                  <a:schemeClr val="tx1"/>
                </a:solidFill>
                <a:effectLst/>
                <a:latin typeface="+mn-lt"/>
                <a:ea typeface="+mn-ea"/>
                <a:cs typeface="+mn-cs"/>
              </a:rPr>
              <a:t>Using a calculator, we can evaluate the </a:t>
            </a:r>
            <a:r>
              <a:rPr lang="en-US" sz="1200" b="0" i="0" u="none" strike="noStrike" kern="1200" dirty="0" smtClean="0">
                <a:solidFill>
                  <a:schemeClr val="tx1"/>
                </a:solidFill>
                <a:effectLst/>
                <a:latin typeface="+mn-lt"/>
                <a:ea typeface="+mn-ea"/>
                <a:cs typeface="+mn-cs"/>
              </a:rPr>
              <a:t>logarithmic terms</a:t>
            </a:r>
            <a:r>
              <a:rPr lang="en-US" sz="1200" b="0" i="0" kern="1200" dirty="0" smtClean="0">
                <a:solidFill>
                  <a:schemeClr val="tx1"/>
                </a:solidFill>
                <a:effectLst/>
                <a:latin typeface="+mn-lt"/>
                <a:ea typeface="+mn-ea"/>
                <a:cs typeface="+mn-cs"/>
              </a:rPr>
              <a:t> to get:</a:t>
            </a:r>
          </a:p>
          <a:p>
            <a:r>
              <a:rPr lang="en-US" sz="1200" b="0" i="0" kern="1200" dirty="0" smtClean="0">
                <a:solidFill>
                  <a:schemeClr val="tx1"/>
                </a:solidFill>
                <a:effectLst/>
                <a:latin typeface="+mn-lt"/>
                <a:ea typeface="+mn-ea"/>
                <a:cs typeface="+mn-cs"/>
              </a:rPr>
              <a:t>cross entropy = -(0.1 * (-1.609) + 0.9 * (-0.223))</a:t>
            </a:r>
          </a:p>
          <a:p>
            <a:r>
              <a:rPr lang="en-US" sz="1200" b="0" i="0" kern="1200" dirty="0" smtClean="0">
                <a:solidFill>
                  <a:schemeClr val="tx1"/>
                </a:solidFill>
                <a:effectLst/>
                <a:latin typeface="+mn-lt"/>
                <a:ea typeface="+mn-ea"/>
                <a:cs typeface="+mn-cs"/>
              </a:rPr>
              <a:t>Simplifying and multiplying, we get:</a:t>
            </a:r>
          </a:p>
          <a:p>
            <a:r>
              <a:rPr lang="en-US" sz="1200" b="0" i="0" kern="1200" dirty="0" smtClean="0">
                <a:solidFill>
                  <a:schemeClr val="tx1"/>
                </a:solidFill>
                <a:effectLst/>
                <a:latin typeface="+mn-lt"/>
                <a:ea typeface="+mn-ea"/>
                <a:cs typeface="+mn-cs"/>
              </a:rPr>
              <a:t>cross entropy = 0.329</a:t>
            </a:r>
          </a:p>
          <a:p>
            <a:r>
              <a:rPr lang="en-US" sz="1200" b="0" i="0" kern="1200" dirty="0" smtClean="0">
                <a:solidFill>
                  <a:schemeClr val="tx1"/>
                </a:solidFill>
                <a:effectLst/>
                <a:latin typeface="+mn-lt"/>
                <a:ea typeface="+mn-ea"/>
                <a:cs typeface="+mn-cs"/>
              </a:rPr>
              <a:t>So the cross entropy between the true and predicted probability distributions is 0.329. This value indicates how different the predicted probabilities are from the </a:t>
            </a:r>
            <a:r>
              <a:rPr lang="en-US" sz="1200" b="0" i="0" u="none" strike="noStrike" kern="1200" dirty="0" smtClean="0">
                <a:solidFill>
                  <a:schemeClr val="tx1"/>
                </a:solidFill>
                <a:effectLst/>
                <a:latin typeface="+mn-lt"/>
                <a:ea typeface="+mn-ea"/>
                <a:cs typeface="+mn-cs"/>
              </a:rPr>
              <a:t>true probabilities</a:t>
            </a:r>
            <a:r>
              <a:rPr lang="en-US" sz="1200" b="0" i="0" kern="1200" dirty="0" smtClean="0">
                <a:solidFill>
                  <a:schemeClr val="tx1"/>
                </a:solidFill>
                <a:effectLst/>
                <a:latin typeface="+mn-lt"/>
                <a:ea typeface="+mn-ea"/>
                <a:cs typeface="+mn-cs"/>
              </a:rPr>
              <a:t>: the higher the cross entropy, the greater the difference between the two </a:t>
            </a:r>
            <a:r>
              <a:rPr lang="en-US" sz="1200" b="0" i="0" u="none" strike="noStrike" kern="1200" dirty="0" smtClean="0">
                <a:solidFill>
                  <a:schemeClr val="tx1"/>
                </a:solidFill>
                <a:effectLst/>
                <a:latin typeface="+mn-lt"/>
                <a:ea typeface="+mn-ea"/>
                <a:cs typeface="+mn-cs"/>
              </a:rPr>
              <a:t>probability distributions</a:t>
            </a:r>
            <a:r>
              <a:rPr lang="en-US" sz="1200" b="0" i="0" kern="1200" dirty="0" smtClean="0">
                <a:solidFill>
                  <a:schemeClr val="tx1"/>
                </a:solidFill>
                <a:effectLst/>
                <a:latin typeface="+mn-lt"/>
                <a:ea typeface="+mn-ea"/>
                <a:cs typeface="+mn-cs"/>
              </a:rPr>
              <a:t>.</a:t>
            </a:r>
          </a:p>
          <a:p>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31</a:t>
            </a:fld>
            <a:endParaRPr lang="en-US" altLang="en-US"/>
          </a:p>
        </p:txBody>
      </p:sp>
    </p:spTree>
    <p:extLst>
      <p:ext uri="{BB962C8B-B14F-4D97-AF65-F5344CB8AC3E}">
        <p14:creationId xmlns:p14="http://schemas.microsoft.com/office/powerpoint/2010/main" val="423752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62532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7304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valley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62002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a:p>
            <a:endParaRPr lang="ar-SA" dirty="0"/>
          </a:p>
        </p:txBody>
      </p:sp>
      <p:sp>
        <p:nvSpPr>
          <p:cNvPr id="4" name="Slide Number Placeholder 3"/>
          <p:cNvSpPr>
            <a:spLocks noGrp="1"/>
          </p:cNvSpPr>
          <p:nvPr>
            <p:ph type="sldNum" sz="quarter" idx="10"/>
          </p:nvPr>
        </p:nvSpPr>
        <p:spPr/>
        <p:txBody>
          <a:bodyPr/>
          <a:lstStyle/>
          <a:p>
            <a:fld id="{F7C79BAC-E458-48CA-A9D8-52EDEC54CA80}" type="slidenum">
              <a:rPr lang="en-US" altLang="en-US" smtClean="0"/>
              <a:pPr/>
              <a:t>2</a:t>
            </a:fld>
            <a:endParaRPr lang="en-US" altLang="en-US"/>
          </a:p>
        </p:txBody>
      </p:sp>
    </p:spTree>
    <p:extLst>
      <p:ext uri="{BB962C8B-B14F-4D97-AF65-F5344CB8AC3E}">
        <p14:creationId xmlns:p14="http://schemas.microsoft.com/office/powerpoint/2010/main" val="356523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3566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31945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451741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57819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2209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737250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42658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504407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23372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56620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27698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16988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4051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3577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020881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098112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5713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35157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21308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60569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59474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67044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918322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BD25FDE2-ADBD-4DF9-B49B-02D53DD39EC8}"/>
              </a:ext>
            </a:extLst>
          </p:cNvPr>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a:extLst>
              <a:ext uri="{FF2B5EF4-FFF2-40B4-BE49-F238E27FC236}">
                <a16:creationId xmlns:a16="http://schemas.microsoft.com/office/drawing/2014/main" id="{965A2192-06AA-4DC2-9C38-B7A4AF7B606E}"/>
              </a:ext>
            </a:extLst>
          </p:cNvPr>
          <p:cNvGrpSpPr>
            <a:grpSpLocks/>
          </p:cNvGrpSpPr>
          <p:nvPr/>
        </p:nvGrpSpPr>
        <p:grpSpPr bwMode="auto">
          <a:xfrm>
            <a:off x="-3175" y="4953000"/>
            <a:ext cx="9147175" cy="1911350"/>
            <a:chOff x="-3765" y="4832896"/>
            <a:chExt cx="9147765" cy="2032192"/>
          </a:xfrm>
        </p:grpSpPr>
        <p:sp>
          <p:nvSpPr>
            <p:cNvPr id="6" name="Freeform 19">
              <a:extLst>
                <a:ext uri="{FF2B5EF4-FFF2-40B4-BE49-F238E27FC236}">
                  <a16:creationId xmlns:a16="http://schemas.microsoft.com/office/drawing/2014/main" id="{6F71FBDD-B5AC-45D8-B83B-638E545CD2A2}"/>
                </a:ext>
              </a:extLst>
            </p:cNvPr>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a:extLst>
                <a:ext uri="{FF2B5EF4-FFF2-40B4-BE49-F238E27FC236}">
                  <a16:creationId xmlns:a16="http://schemas.microsoft.com/office/drawing/2014/main" id="{64A36D61-692E-4257-8536-3ECD2167EB66}"/>
                </a:ext>
              </a:extLst>
            </p:cNvPr>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22">
              <a:extLst>
                <a:ext uri="{FF2B5EF4-FFF2-40B4-BE49-F238E27FC236}">
                  <a16:creationId xmlns:a16="http://schemas.microsoft.com/office/drawing/2014/main" id="{0402CD40-DCE6-498C-86AC-45A4D25EFA49}"/>
                </a:ext>
              </a:extLst>
            </p:cNvPr>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a:extLst>
                <a:ext uri="{FF2B5EF4-FFF2-40B4-BE49-F238E27FC236}">
                  <a16:creationId xmlns:a16="http://schemas.microsoft.com/office/drawing/2014/main" id="{B1CD8237-88A7-4B54-8ECB-10FD290AC721}"/>
                </a:ext>
              </a:extLst>
            </p:cNvPr>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a:extLst>
              <a:ext uri="{FF2B5EF4-FFF2-40B4-BE49-F238E27FC236}">
                <a16:creationId xmlns:a16="http://schemas.microsoft.com/office/drawing/2014/main" id="{6C7554E6-437B-4ED9-AD77-904754ED794B}"/>
              </a:ext>
            </a:extLst>
          </p:cNvPr>
          <p:cNvSpPr>
            <a:spLocks noGrp="1"/>
          </p:cNvSpPr>
          <p:nvPr>
            <p:ph type="dt" sz="half" idx="10"/>
          </p:nvPr>
        </p:nvSpPr>
        <p:spPr/>
        <p:txBody>
          <a:bodyPr/>
          <a:lstStyle>
            <a:lvl1pPr>
              <a:defRPr smtClean="0">
                <a:solidFill>
                  <a:srgbClr val="FFFFFF"/>
                </a:solidFill>
              </a:defRPr>
            </a:lvl1pPr>
            <a:extLst/>
          </a:lstStyle>
          <a:p>
            <a:pPr>
              <a:defRPr/>
            </a:pPr>
            <a:fld id="{70325C5B-4E05-4BD8-9921-359D578AFB6B}" type="datetime1">
              <a:rPr lang="en-US"/>
              <a:pPr>
                <a:defRPr/>
              </a:pPr>
              <a:t>5/9/2023</a:t>
            </a:fld>
            <a:endParaRPr lang="en-US"/>
          </a:p>
        </p:txBody>
      </p:sp>
      <p:sp>
        <p:nvSpPr>
          <p:cNvPr id="13" name="Slide Number Placeholder 26">
            <a:extLst>
              <a:ext uri="{FF2B5EF4-FFF2-40B4-BE49-F238E27FC236}">
                <a16:creationId xmlns:a16="http://schemas.microsoft.com/office/drawing/2014/main" id="{9E94122A-E690-48D6-A1AB-F4505CB6B86E}"/>
              </a:ext>
            </a:extLst>
          </p:cNvPr>
          <p:cNvSpPr>
            <a:spLocks noGrp="1"/>
          </p:cNvSpPr>
          <p:nvPr>
            <p:ph type="sldNum" sz="quarter" idx="11"/>
          </p:nvPr>
        </p:nvSpPr>
        <p:spPr/>
        <p:txBody>
          <a:bodyPr/>
          <a:lstStyle>
            <a:lvl1pPr>
              <a:defRPr>
                <a:solidFill>
                  <a:srgbClr val="FFFFFF"/>
                </a:solidFill>
              </a:defRPr>
            </a:lvl1pPr>
          </a:lstStyle>
          <a:p>
            <a:fld id="{C75AE519-06ED-417B-BC0D-8E4CBAA72805}" type="slidenum">
              <a:rPr lang="en-US" altLang="en-US"/>
              <a:pPr/>
              <a:t>‹#›</a:t>
            </a:fld>
            <a:endParaRPr lang="en-US" altLang="en-US"/>
          </a:p>
        </p:txBody>
      </p:sp>
      <p:sp>
        <p:nvSpPr>
          <p:cNvPr id="14" name="Footer Placeholder 18">
            <a:extLst>
              <a:ext uri="{FF2B5EF4-FFF2-40B4-BE49-F238E27FC236}">
                <a16:creationId xmlns:a16="http://schemas.microsoft.com/office/drawing/2014/main" id="{9C31C1FA-9BDF-41E7-B753-B64C3DCE7D85}"/>
              </a:ext>
            </a:extLst>
          </p:cNvPr>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Copyright 1992-2014 by Pearson Education, Inc. All Rights Reserved.</a:t>
            </a:r>
          </a:p>
        </p:txBody>
      </p:sp>
    </p:spTree>
    <p:extLst>
      <p:ext uri="{BB962C8B-B14F-4D97-AF65-F5344CB8AC3E}">
        <p14:creationId xmlns:p14="http://schemas.microsoft.com/office/powerpoint/2010/main" val="27037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F3E64548-BFBA-4EEE-AAB6-8DB59F5F822C}"/>
              </a:ext>
            </a:extLst>
          </p:cNvPr>
          <p:cNvSpPr>
            <a:spLocks noGrp="1"/>
          </p:cNvSpPr>
          <p:nvPr>
            <p:ph type="dt" sz="half" idx="10"/>
          </p:nvPr>
        </p:nvSpPr>
        <p:spPr/>
        <p:txBody>
          <a:bodyPr/>
          <a:lstStyle>
            <a:lvl1pPr>
              <a:defRPr/>
            </a:lvl1pPr>
          </a:lstStyle>
          <a:p>
            <a:pPr>
              <a:defRPr/>
            </a:pPr>
            <a:fld id="{CEF623B2-38AA-42FF-B446-DF77529E5CF8}" type="datetime1">
              <a:rPr lang="en-US"/>
              <a:pPr>
                <a:defRPr/>
              </a:pPr>
              <a:t>5/9/2023</a:t>
            </a:fld>
            <a:endParaRPr lang="en-US"/>
          </a:p>
        </p:txBody>
      </p:sp>
      <p:sp>
        <p:nvSpPr>
          <p:cNvPr id="5" name="Footer Placeholder 21">
            <a:extLst>
              <a:ext uri="{FF2B5EF4-FFF2-40B4-BE49-F238E27FC236}">
                <a16:creationId xmlns:a16="http://schemas.microsoft.com/office/drawing/2014/main" id="{8897E9C0-E1F2-4C15-ADDC-7215CBF61F24}"/>
              </a:ext>
            </a:extLst>
          </p:cNvPr>
          <p:cNvSpPr>
            <a:spLocks noGrp="1"/>
          </p:cNvSpPr>
          <p:nvPr>
            <p:ph type="ftr" sz="quarter" idx="11"/>
          </p:nvPr>
        </p:nvSpPr>
        <p:spPr/>
        <p:txBody>
          <a:bodyPr/>
          <a:lstStyle>
            <a:lvl1pPr>
              <a:defRPr/>
            </a:lvl1pPr>
          </a:lstStyle>
          <a:p>
            <a:pPr>
              <a:defRPr/>
            </a:pPr>
            <a:r>
              <a:rPr lang="en-US" dirty="0"/>
              <a:t>© Copyright 1992-2014 </a:t>
            </a:r>
            <a:r>
              <a:rPr lang="en-US" dirty="0" smtClean="0"/>
              <a:t>b </a:t>
            </a:r>
            <a:r>
              <a:rPr lang="en-US" dirty="0"/>
              <a:t>Pearson Education, Inc. All Rights Reserved.</a:t>
            </a:r>
          </a:p>
        </p:txBody>
      </p:sp>
      <p:sp>
        <p:nvSpPr>
          <p:cNvPr id="6" name="Slide Number Placeholder 17">
            <a:extLst>
              <a:ext uri="{FF2B5EF4-FFF2-40B4-BE49-F238E27FC236}">
                <a16:creationId xmlns:a16="http://schemas.microsoft.com/office/drawing/2014/main" id="{7D18CD95-943F-4784-86C8-8A7AC2E9AF99}"/>
              </a:ext>
            </a:extLst>
          </p:cNvPr>
          <p:cNvSpPr>
            <a:spLocks noGrp="1"/>
          </p:cNvSpPr>
          <p:nvPr>
            <p:ph type="sldNum" sz="quarter" idx="12"/>
          </p:nvPr>
        </p:nvSpPr>
        <p:spPr/>
        <p:txBody>
          <a:bodyPr/>
          <a:lstStyle>
            <a:lvl1pPr>
              <a:defRPr/>
            </a:lvl1pPr>
          </a:lstStyle>
          <a:p>
            <a:fld id="{28DFA204-13E9-4A8E-8905-11188692A891}" type="slidenum">
              <a:rPr lang="en-US" altLang="en-US"/>
              <a:pPr/>
              <a:t>‹#›</a:t>
            </a:fld>
            <a:endParaRPr lang="en-US" altLang="en-US"/>
          </a:p>
        </p:txBody>
      </p:sp>
    </p:spTree>
    <p:extLst>
      <p:ext uri="{BB962C8B-B14F-4D97-AF65-F5344CB8AC3E}">
        <p14:creationId xmlns:p14="http://schemas.microsoft.com/office/powerpoint/2010/main" val="159055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1BA80D7C-9138-46A5-9B64-106D615BB48B}"/>
              </a:ext>
            </a:extLst>
          </p:cNvPr>
          <p:cNvSpPr>
            <a:spLocks noGrp="1"/>
          </p:cNvSpPr>
          <p:nvPr>
            <p:ph type="dt" sz="half" idx="10"/>
          </p:nvPr>
        </p:nvSpPr>
        <p:spPr/>
        <p:txBody>
          <a:bodyPr/>
          <a:lstStyle>
            <a:lvl1pPr>
              <a:defRPr/>
            </a:lvl1pPr>
          </a:lstStyle>
          <a:p>
            <a:pPr>
              <a:defRPr/>
            </a:pPr>
            <a:fld id="{B0F44C36-3BB7-4A6F-9A9A-9B2A16B7B1AF}" type="datetime1">
              <a:rPr lang="en-US"/>
              <a:pPr>
                <a:defRPr/>
              </a:pPr>
              <a:t>5/9/2023</a:t>
            </a:fld>
            <a:endParaRPr lang="en-US"/>
          </a:p>
        </p:txBody>
      </p:sp>
      <p:sp>
        <p:nvSpPr>
          <p:cNvPr id="5" name="Footer Placeholder 21">
            <a:extLst>
              <a:ext uri="{FF2B5EF4-FFF2-40B4-BE49-F238E27FC236}">
                <a16:creationId xmlns:a16="http://schemas.microsoft.com/office/drawing/2014/main" id="{E71146DA-C285-4660-80CA-CCB9095342D3}"/>
              </a:ext>
            </a:extLst>
          </p:cNvPr>
          <p:cNvSpPr>
            <a:spLocks noGrp="1"/>
          </p:cNvSpPr>
          <p:nvPr>
            <p:ph type="ftr" sz="quarter" idx="11"/>
          </p:nvPr>
        </p:nvSpPr>
        <p:spPr/>
        <p:txBody>
          <a:bodyPr/>
          <a:lstStyle>
            <a:lvl1pPr>
              <a:defRPr/>
            </a:lvl1pPr>
          </a:lstStyle>
          <a:p>
            <a:pPr>
              <a:defRPr/>
            </a:pPr>
            <a:r>
              <a:rPr lang="en-US"/>
              <a:t>© Copyright 1992-2014 by Pearson Education, Inc. All Rights Reserved.</a:t>
            </a:r>
          </a:p>
        </p:txBody>
      </p:sp>
      <p:sp>
        <p:nvSpPr>
          <p:cNvPr id="6" name="Slide Number Placeholder 17">
            <a:extLst>
              <a:ext uri="{FF2B5EF4-FFF2-40B4-BE49-F238E27FC236}">
                <a16:creationId xmlns:a16="http://schemas.microsoft.com/office/drawing/2014/main" id="{EDD82CB3-03C0-4743-BD5E-E5BE5C82A561}"/>
              </a:ext>
            </a:extLst>
          </p:cNvPr>
          <p:cNvSpPr>
            <a:spLocks noGrp="1"/>
          </p:cNvSpPr>
          <p:nvPr>
            <p:ph type="sldNum" sz="quarter" idx="12"/>
          </p:nvPr>
        </p:nvSpPr>
        <p:spPr/>
        <p:txBody>
          <a:bodyPr/>
          <a:lstStyle>
            <a:lvl1pPr>
              <a:defRPr/>
            </a:lvl1pPr>
          </a:lstStyle>
          <a:p>
            <a:fld id="{3BBD41C7-1D01-45AF-9031-415134B419BA}" type="slidenum">
              <a:rPr lang="en-US" altLang="en-US"/>
              <a:pPr/>
              <a:t>‹#›</a:t>
            </a:fld>
            <a:endParaRPr lang="en-US" altLang="en-US"/>
          </a:p>
        </p:txBody>
      </p:sp>
    </p:spTree>
    <p:extLst>
      <p:ext uri="{BB962C8B-B14F-4D97-AF65-F5344CB8AC3E}">
        <p14:creationId xmlns:p14="http://schemas.microsoft.com/office/powerpoint/2010/main" val="3754888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30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60632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65108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58351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46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18288"/>
            <a:ext cx="2895600" cy="329184"/>
          </a:xfrm>
          <a:prstGeom prst="rect">
            <a:avLst/>
          </a:prstGeom>
        </p:spPr>
        <p:txBody>
          <a:bodyPr/>
          <a:lstStyle/>
          <a:p>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077204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220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53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a:extLst>
              <a:ext uri="{FF2B5EF4-FFF2-40B4-BE49-F238E27FC236}">
                <a16:creationId xmlns:a16="http://schemas.microsoft.com/office/drawing/2014/main" id="{40E19368-F5DD-46B2-9C3F-820634C1AED2}"/>
              </a:ext>
            </a:extLst>
          </p:cNvPr>
          <p:cNvSpPr>
            <a:spLocks noGrp="1"/>
          </p:cNvSpPr>
          <p:nvPr>
            <p:ph type="dt" sz="half" idx="10"/>
          </p:nvPr>
        </p:nvSpPr>
        <p:spPr/>
        <p:txBody>
          <a:bodyPr/>
          <a:lstStyle>
            <a:lvl1pPr>
              <a:defRPr smtClean="0"/>
            </a:lvl1pPr>
            <a:extLst/>
          </a:lstStyle>
          <a:p>
            <a:pPr>
              <a:defRPr/>
            </a:pPr>
            <a:fld id="{8B9544C5-9483-4918-A0DA-AA532E8BC93B}" type="datetime1">
              <a:rPr lang="en-US"/>
              <a:pPr>
                <a:defRPr/>
              </a:pPr>
              <a:t>5/9/2023</a:t>
            </a:fld>
            <a:endParaRPr lang="en-US"/>
          </a:p>
        </p:txBody>
      </p:sp>
      <p:sp>
        <p:nvSpPr>
          <p:cNvPr id="8" name="Footer Placeholder 4">
            <a:extLst>
              <a:ext uri="{FF2B5EF4-FFF2-40B4-BE49-F238E27FC236}">
                <a16:creationId xmlns:a16="http://schemas.microsoft.com/office/drawing/2014/main" id="{A028B023-18AB-41C6-8447-8022A3588F21}"/>
              </a:ext>
            </a:extLst>
          </p:cNvPr>
          <p:cNvSpPr>
            <a:spLocks noGrp="1"/>
          </p:cNvSpPr>
          <p:nvPr>
            <p:ph type="ftr" sz="quarter" idx="11"/>
          </p:nvPr>
        </p:nvSpPr>
        <p:spPr>
          <a:xfrm>
            <a:off x="4114800" y="6408738"/>
            <a:ext cx="2616200" cy="365125"/>
          </a:xfrm>
        </p:spPr>
        <p:txBody>
          <a:bodyPr/>
          <a:lstStyle>
            <a:lvl1pPr>
              <a:defRPr/>
            </a:lvl1pPr>
            <a:extLst/>
          </a:lstStyle>
          <a:p>
            <a:pPr>
              <a:defRPr/>
            </a:pPr>
            <a:r>
              <a:rPr lang="en-US"/>
              <a:t>© Copyright 1992-2014 by Pearson Education, Inc. All Rights Reserved.</a:t>
            </a:r>
          </a:p>
        </p:txBody>
      </p:sp>
      <p:sp>
        <p:nvSpPr>
          <p:cNvPr id="9" name="Slide Number Placeholder 5">
            <a:extLst>
              <a:ext uri="{FF2B5EF4-FFF2-40B4-BE49-F238E27FC236}">
                <a16:creationId xmlns:a16="http://schemas.microsoft.com/office/drawing/2014/main" id="{90005000-99DD-49C7-B436-1C4AF5505DB6}"/>
              </a:ext>
            </a:extLst>
          </p:cNvPr>
          <p:cNvSpPr>
            <a:spLocks noGrp="1"/>
          </p:cNvSpPr>
          <p:nvPr>
            <p:ph type="sldNum" sz="quarter" idx="12"/>
          </p:nvPr>
        </p:nvSpPr>
        <p:spPr/>
        <p:txBody>
          <a:bodyPr/>
          <a:lstStyle>
            <a:lvl1pPr>
              <a:defRPr/>
            </a:lvl1pPr>
          </a:lstStyle>
          <a:p>
            <a:fld id="{C9CBB6F6-A733-4962-B501-9821071239F2}" type="slidenum">
              <a:rPr lang="en-US" altLang="en-US"/>
              <a:pPr/>
              <a:t>‹#›</a:t>
            </a:fld>
            <a:endParaRPr lang="en-US" altLang="en-US"/>
          </a:p>
        </p:txBody>
      </p:sp>
    </p:spTree>
    <p:extLst>
      <p:ext uri="{BB962C8B-B14F-4D97-AF65-F5344CB8AC3E}">
        <p14:creationId xmlns:p14="http://schemas.microsoft.com/office/powerpoint/2010/main" val="2609600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5764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436962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074224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ar-E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7A0073FA-EB90-4B62-8CA6-77DE7C83D7C6}" type="slidenum">
              <a:rPr lang="ar-SA" altLang="ja-JP"/>
              <a:pPr>
                <a:defRPr/>
              </a:pPr>
              <a:t>‹#›</a:t>
            </a:fld>
            <a:endParaRPr lang="en-US" altLang="ja-JP"/>
          </a:p>
        </p:txBody>
      </p:sp>
    </p:spTree>
    <p:extLst>
      <p:ext uri="{BB962C8B-B14F-4D97-AF65-F5344CB8AC3E}">
        <p14:creationId xmlns:p14="http://schemas.microsoft.com/office/powerpoint/2010/main" val="10966341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51620"/>
            <a:ext cx="8350250" cy="819150"/>
          </a:xfrm>
        </p:spPr>
        <p:txBody>
          <a:bodyPr/>
          <a:lstStyle/>
          <a:p>
            <a:r>
              <a:rPr lang="en-US" dirty="0"/>
              <a:t>Click to edit Master title style</a:t>
            </a:r>
            <a:endParaRPr lang="ar-EG"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CA524589-E062-4A27-A027-BA3627A04636}" type="slidenum">
              <a:rPr lang="ar-SA" altLang="ja-JP"/>
              <a:pPr>
                <a:defRPr/>
              </a:pPr>
              <a:t>‹#›</a:t>
            </a:fld>
            <a:endParaRPr lang="en-US" altLang="ja-JP"/>
          </a:p>
        </p:txBody>
      </p:sp>
    </p:spTree>
    <p:extLst>
      <p:ext uri="{BB962C8B-B14F-4D97-AF65-F5344CB8AC3E}">
        <p14:creationId xmlns:p14="http://schemas.microsoft.com/office/powerpoint/2010/main" val="633195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ar-E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39C46DE-22C0-407B-B2CF-1A13C803F040}" type="slidenum">
              <a:rPr lang="ar-SA" altLang="ja-JP"/>
              <a:pPr>
                <a:defRPr/>
              </a:pPr>
              <a:t>‹#›</a:t>
            </a:fld>
            <a:endParaRPr lang="en-US" altLang="ja-JP"/>
          </a:p>
        </p:txBody>
      </p:sp>
    </p:spTree>
    <p:extLst>
      <p:ext uri="{BB962C8B-B14F-4D97-AF65-F5344CB8AC3E}">
        <p14:creationId xmlns:p14="http://schemas.microsoft.com/office/powerpoint/2010/main" val="2869015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sz="half" idx="1"/>
          </p:nvPr>
        </p:nvSpPr>
        <p:spPr>
          <a:xfrm>
            <a:off x="24765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899BD10E-3CE7-4946-8078-87D47129396D}" type="slidenum">
              <a:rPr lang="ar-SA" altLang="ja-JP"/>
              <a:pPr>
                <a:defRPr/>
              </a:pPr>
              <a:t>‹#›</a:t>
            </a:fld>
            <a:endParaRPr lang="en-US" altLang="ja-JP"/>
          </a:p>
        </p:txBody>
      </p:sp>
    </p:spTree>
    <p:extLst>
      <p:ext uri="{BB962C8B-B14F-4D97-AF65-F5344CB8AC3E}">
        <p14:creationId xmlns:p14="http://schemas.microsoft.com/office/powerpoint/2010/main" val="2729302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6104"/>
          </a:xfrm>
        </p:spPr>
        <p:txBody>
          <a:bodyPr/>
          <a:lstStyle>
            <a:lvl1pPr>
              <a:defRPr/>
            </a:lvl1pPr>
          </a:lstStyle>
          <a:p>
            <a:r>
              <a:rPr lang="en-US"/>
              <a:t>Click to edit Master title style</a:t>
            </a:r>
            <a:endParaRPr lang="ar-E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Rectangle 6"/>
          <p:cNvSpPr>
            <a:spLocks noGrp="1" noChangeArrowheads="1"/>
          </p:cNvSpPr>
          <p:nvPr>
            <p:ph type="sldNum" sz="quarter" idx="10"/>
          </p:nvPr>
        </p:nvSpPr>
        <p:spPr>
          <a:ln/>
        </p:spPr>
        <p:txBody>
          <a:bodyPr/>
          <a:lstStyle>
            <a:lvl1pPr>
              <a:defRPr/>
            </a:lvl1pPr>
          </a:lstStyle>
          <a:p>
            <a:pPr>
              <a:defRPr/>
            </a:pPr>
            <a:fld id="{71D6F146-05BA-4749-BC6E-FBC1C34AE116}" type="slidenum">
              <a:rPr lang="ar-SA" altLang="ja-JP"/>
              <a:pPr>
                <a:defRPr/>
              </a:pPr>
              <a:t>‹#›</a:t>
            </a:fld>
            <a:endParaRPr lang="en-US" altLang="ja-JP"/>
          </a:p>
        </p:txBody>
      </p:sp>
    </p:spTree>
    <p:extLst>
      <p:ext uri="{BB962C8B-B14F-4D97-AF65-F5344CB8AC3E}">
        <p14:creationId xmlns:p14="http://schemas.microsoft.com/office/powerpoint/2010/main" val="42263638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Rectangle 6"/>
          <p:cNvSpPr>
            <a:spLocks noGrp="1" noChangeArrowheads="1"/>
          </p:cNvSpPr>
          <p:nvPr>
            <p:ph type="sldNum" sz="quarter" idx="10"/>
          </p:nvPr>
        </p:nvSpPr>
        <p:spPr>
          <a:ln/>
        </p:spPr>
        <p:txBody>
          <a:bodyPr/>
          <a:lstStyle>
            <a:lvl1pPr>
              <a:defRPr/>
            </a:lvl1pPr>
          </a:lstStyle>
          <a:p>
            <a:pPr>
              <a:defRPr/>
            </a:pPr>
            <a:fld id="{47D79D4B-0281-46A7-B91B-3B870C30D353}" type="slidenum">
              <a:rPr lang="ar-SA" altLang="ja-JP"/>
              <a:pPr>
                <a:defRPr/>
              </a:pPr>
              <a:t>‹#›</a:t>
            </a:fld>
            <a:endParaRPr lang="en-US" altLang="ja-JP"/>
          </a:p>
        </p:txBody>
      </p:sp>
    </p:spTree>
    <p:extLst>
      <p:ext uri="{BB962C8B-B14F-4D97-AF65-F5344CB8AC3E}">
        <p14:creationId xmlns:p14="http://schemas.microsoft.com/office/powerpoint/2010/main" val="3541911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B0421D8-5F58-4343-A04C-B31E7B470771}" type="slidenum">
              <a:rPr lang="ar-SA" altLang="ja-JP"/>
              <a:pPr>
                <a:defRPr/>
              </a:pPr>
              <a:t>‹#›</a:t>
            </a:fld>
            <a:endParaRPr lang="en-US" altLang="ja-JP"/>
          </a:p>
        </p:txBody>
      </p:sp>
    </p:spTree>
    <p:extLst>
      <p:ext uri="{BB962C8B-B14F-4D97-AF65-F5344CB8AC3E}">
        <p14:creationId xmlns:p14="http://schemas.microsoft.com/office/powerpoint/2010/main" val="371123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a:extLst>
              <a:ext uri="{FF2B5EF4-FFF2-40B4-BE49-F238E27FC236}">
                <a16:creationId xmlns:a16="http://schemas.microsoft.com/office/drawing/2014/main" id="{D9D20258-1276-4C90-811A-2A1D296A3541}"/>
              </a:ext>
            </a:extLst>
          </p:cNvPr>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18">
            <a:extLst>
              <a:ext uri="{FF2B5EF4-FFF2-40B4-BE49-F238E27FC236}">
                <a16:creationId xmlns:a16="http://schemas.microsoft.com/office/drawing/2014/main" id="{EAAABD35-43B2-49CD-A71A-6AFD9035CB20}"/>
              </a:ext>
            </a:extLst>
          </p:cNvPr>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a:extLst>
              <a:ext uri="{FF2B5EF4-FFF2-40B4-BE49-F238E27FC236}">
                <a16:creationId xmlns:a16="http://schemas.microsoft.com/office/drawing/2014/main" id="{8E550609-C30E-4C9E-AE7D-B50D230FD7DC}"/>
              </a:ext>
            </a:extLst>
          </p:cNvPr>
          <p:cNvSpPr>
            <a:spLocks noGrp="1"/>
          </p:cNvSpPr>
          <p:nvPr>
            <p:ph type="dt" sz="half" idx="10"/>
          </p:nvPr>
        </p:nvSpPr>
        <p:spPr/>
        <p:txBody>
          <a:bodyPr/>
          <a:lstStyle>
            <a:lvl1pPr>
              <a:defRPr smtClean="0"/>
            </a:lvl1pPr>
            <a:extLst/>
          </a:lstStyle>
          <a:p>
            <a:pPr>
              <a:defRPr/>
            </a:pPr>
            <a:fld id="{3A2B324F-7DD0-4E53-9909-8BBBD7E259A3}" type="datetime1">
              <a:rPr lang="en-US"/>
              <a:pPr>
                <a:defRPr/>
              </a:pPr>
              <a:t>5/9/2023</a:t>
            </a:fld>
            <a:endParaRPr lang="en-US"/>
          </a:p>
        </p:txBody>
      </p:sp>
      <p:sp>
        <p:nvSpPr>
          <p:cNvPr id="7" name="Footer Placeholder 4">
            <a:extLst>
              <a:ext uri="{FF2B5EF4-FFF2-40B4-BE49-F238E27FC236}">
                <a16:creationId xmlns:a16="http://schemas.microsoft.com/office/drawing/2014/main" id="{920443C0-1E29-4553-8E17-8CBB826866A9}"/>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8" name="Slide Number Placeholder 5">
            <a:extLst>
              <a:ext uri="{FF2B5EF4-FFF2-40B4-BE49-F238E27FC236}">
                <a16:creationId xmlns:a16="http://schemas.microsoft.com/office/drawing/2014/main" id="{3D2E521F-B8E9-4C80-A86A-5D62F916F0DC}"/>
              </a:ext>
            </a:extLst>
          </p:cNvPr>
          <p:cNvSpPr>
            <a:spLocks noGrp="1"/>
          </p:cNvSpPr>
          <p:nvPr>
            <p:ph type="sldNum" sz="quarter" idx="12"/>
          </p:nvPr>
        </p:nvSpPr>
        <p:spPr/>
        <p:txBody>
          <a:bodyPr/>
          <a:lstStyle>
            <a:lvl1pPr>
              <a:defRPr/>
            </a:lvl1pPr>
          </a:lstStyle>
          <a:p>
            <a:fld id="{84A1345C-B63E-4368-8275-624EB3E9FF48}" type="slidenum">
              <a:rPr lang="en-US" altLang="en-US"/>
              <a:pPr/>
              <a:t>‹#›</a:t>
            </a:fld>
            <a:endParaRPr lang="en-US" altLang="en-US"/>
          </a:p>
        </p:txBody>
      </p:sp>
    </p:spTree>
    <p:extLst>
      <p:ext uri="{BB962C8B-B14F-4D97-AF65-F5344CB8AC3E}">
        <p14:creationId xmlns:p14="http://schemas.microsoft.com/office/powerpoint/2010/main" val="258357578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ar-E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B797F5E-9858-415D-B437-B71D8FBC26E3}" type="slidenum">
              <a:rPr lang="ar-SA" altLang="ja-JP"/>
              <a:pPr>
                <a:defRPr/>
              </a:pPr>
              <a:t>‹#›</a:t>
            </a:fld>
            <a:endParaRPr lang="en-US" altLang="ja-JP"/>
          </a:p>
        </p:txBody>
      </p:sp>
    </p:spTree>
    <p:extLst>
      <p:ext uri="{BB962C8B-B14F-4D97-AF65-F5344CB8AC3E}">
        <p14:creationId xmlns:p14="http://schemas.microsoft.com/office/powerpoint/2010/main" val="3609284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ar-E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ar-E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ED6CF6E-1A62-4F32-AA20-325BD91289AE}" type="slidenum">
              <a:rPr lang="ar-SA" altLang="ja-JP"/>
              <a:pPr>
                <a:defRPr/>
              </a:pPr>
              <a:t>‹#›</a:t>
            </a:fld>
            <a:endParaRPr lang="en-US" altLang="ja-JP"/>
          </a:p>
        </p:txBody>
      </p:sp>
    </p:spTree>
    <p:extLst>
      <p:ext uri="{BB962C8B-B14F-4D97-AF65-F5344CB8AC3E}">
        <p14:creationId xmlns:p14="http://schemas.microsoft.com/office/powerpoint/2010/main" val="430948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FE76112E-6F9C-40CB-AD9B-E0F7F91E29AF}" type="slidenum">
              <a:rPr lang="ar-SA" altLang="ja-JP"/>
              <a:pPr>
                <a:defRPr/>
              </a:pPr>
              <a:t>‹#›</a:t>
            </a:fld>
            <a:endParaRPr lang="en-US" altLang="ja-JP"/>
          </a:p>
        </p:txBody>
      </p:sp>
    </p:spTree>
    <p:extLst>
      <p:ext uri="{BB962C8B-B14F-4D97-AF65-F5344CB8AC3E}">
        <p14:creationId xmlns:p14="http://schemas.microsoft.com/office/powerpoint/2010/main" val="2232879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4175" y="95250"/>
            <a:ext cx="2162175" cy="6267450"/>
          </a:xfrm>
        </p:spPr>
        <p:txBody>
          <a:bodyPr vert="eaVert"/>
          <a:lstStyle/>
          <a:p>
            <a:r>
              <a:rPr lang="en-US"/>
              <a:t>Click to edit Master title style</a:t>
            </a:r>
            <a:endParaRPr lang="ar-EG"/>
          </a:p>
        </p:txBody>
      </p:sp>
      <p:sp>
        <p:nvSpPr>
          <p:cNvPr id="3" name="Vertical Text Placeholder 2"/>
          <p:cNvSpPr>
            <a:spLocks noGrp="1"/>
          </p:cNvSpPr>
          <p:nvPr>
            <p:ph type="body" orient="vert" idx="1"/>
          </p:nvPr>
        </p:nvSpPr>
        <p:spPr>
          <a:xfrm>
            <a:off x="247650" y="95250"/>
            <a:ext cx="6334125" cy="6267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Rectangle 6"/>
          <p:cNvSpPr>
            <a:spLocks noGrp="1" noChangeArrowheads="1"/>
          </p:cNvSpPr>
          <p:nvPr>
            <p:ph type="sldNum" sz="quarter" idx="10"/>
          </p:nvPr>
        </p:nvSpPr>
        <p:spPr>
          <a:ln/>
        </p:spPr>
        <p:txBody>
          <a:bodyPr/>
          <a:lstStyle>
            <a:lvl1pPr>
              <a:defRPr/>
            </a:lvl1pPr>
          </a:lstStyle>
          <a:p>
            <a:pPr>
              <a:defRPr/>
            </a:pPr>
            <a:fld id="{0BE8005B-ADAB-4FC5-8428-2539F74F7A36}" type="slidenum">
              <a:rPr lang="ar-SA" altLang="ja-JP"/>
              <a:pPr>
                <a:defRPr/>
              </a:pPr>
              <a:t>‹#›</a:t>
            </a:fld>
            <a:endParaRPr lang="en-US" altLang="ja-JP"/>
          </a:p>
        </p:txBody>
      </p:sp>
    </p:spTree>
    <p:extLst>
      <p:ext uri="{BB962C8B-B14F-4D97-AF65-F5344CB8AC3E}">
        <p14:creationId xmlns:p14="http://schemas.microsoft.com/office/powerpoint/2010/main" val="1108340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350" y="95250"/>
            <a:ext cx="8223250" cy="577850"/>
          </a:xfrm>
        </p:spPr>
        <p:txBody>
          <a:bodyPr/>
          <a:lstStyle/>
          <a:p>
            <a:r>
              <a:rPr lang="en-US"/>
              <a:t>Click to edit Master title style</a:t>
            </a:r>
            <a:endParaRPr lang="ar-EG"/>
          </a:p>
        </p:txBody>
      </p:sp>
      <p:sp>
        <p:nvSpPr>
          <p:cNvPr id="3" name="Text Placeholder 2"/>
          <p:cNvSpPr>
            <a:spLocks noGrp="1"/>
          </p:cNvSpPr>
          <p:nvPr>
            <p:ph type="body" sz="half" idx="1"/>
          </p:nvPr>
        </p:nvSpPr>
        <p:spPr>
          <a:xfrm>
            <a:off x="24765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p:cNvSpPr>
            <a:spLocks noGrp="1"/>
          </p:cNvSpPr>
          <p:nvPr>
            <p:ph sz="half" idx="2"/>
          </p:nvPr>
        </p:nvSpPr>
        <p:spPr>
          <a:xfrm>
            <a:off x="4648200" y="806450"/>
            <a:ext cx="4248150" cy="5556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Rectangle 6"/>
          <p:cNvSpPr>
            <a:spLocks noGrp="1" noChangeArrowheads="1"/>
          </p:cNvSpPr>
          <p:nvPr>
            <p:ph type="sldNum" sz="quarter" idx="10"/>
          </p:nvPr>
        </p:nvSpPr>
        <p:spPr>
          <a:ln/>
        </p:spPr>
        <p:txBody>
          <a:bodyPr/>
          <a:lstStyle>
            <a:lvl1pPr>
              <a:defRPr/>
            </a:lvl1pPr>
          </a:lstStyle>
          <a:p>
            <a:pPr>
              <a:defRPr/>
            </a:pPr>
            <a:fld id="{F56A25D0-0B84-4BC7-8FA0-5A8BF76CF2A3}" type="slidenum">
              <a:rPr lang="ar-SA" altLang="ja-JP"/>
              <a:pPr>
                <a:defRPr/>
              </a:pPr>
              <a:t>‹#›</a:t>
            </a:fld>
            <a:endParaRPr lang="en-US" altLang="ja-JP"/>
          </a:p>
        </p:txBody>
      </p:sp>
    </p:spTree>
    <p:extLst>
      <p:ext uri="{BB962C8B-B14F-4D97-AF65-F5344CB8AC3E}">
        <p14:creationId xmlns:p14="http://schemas.microsoft.com/office/powerpoint/2010/main" val="3873607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447800" y="1295400"/>
            <a:ext cx="6932613" cy="2114550"/>
          </a:xfrm>
        </p:spPr>
        <p:txBody>
          <a:bodyPr/>
          <a:lstStyle/>
          <a:p>
            <a:r>
              <a:rPr lang="en-US"/>
              <a:t>Click to edit Master title style</a:t>
            </a:r>
          </a:p>
        </p:txBody>
      </p:sp>
      <p:sp>
        <p:nvSpPr>
          <p:cNvPr id="3" name="Rectangle 2"/>
          <p:cNvSpPr>
            <a:spLocks noGrp="1" noChangeArrowheads="1"/>
          </p:cNvSpPr>
          <p:nvPr>
            <p:ph type="dt" idx="10"/>
          </p:nvPr>
        </p:nvSpPr>
        <p:spPr>
          <a:ln/>
        </p:spPr>
        <p:txBody>
          <a:bodyPr/>
          <a:lstStyle>
            <a:lvl1pPr>
              <a:defRPr/>
            </a:lvl1pPr>
          </a:lstStyle>
          <a:p>
            <a:pPr>
              <a:defRPr/>
            </a:pPr>
            <a:endParaRPr lang="en-GB" dirty="0"/>
          </a:p>
        </p:txBody>
      </p:sp>
      <p:sp>
        <p:nvSpPr>
          <p:cNvPr id="4" name="Rectangle 3"/>
          <p:cNvSpPr>
            <a:spLocks noGrp="1" noChangeArrowheads="1"/>
          </p:cNvSpPr>
          <p:nvPr>
            <p:ph type="ftr" idx="11"/>
          </p:nvPr>
        </p:nvSpPr>
        <p:spPr>
          <a:ln/>
        </p:spPr>
        <p:txBody>
          <a:bodyPr/>
          <a:lstStyle>
            <a:lvl1pPr>
              <a:defRPr/>
            </a:lvl1pPr>
          </a:lstStyle>
          <a:p>
            <a:pPr>
              <a:defRPr/>
            </a:pPr>
            <a:endParaRPr lang="en-GB" dirty="0"/>
          </a:p>
        </p:txBody>
      </p:sp>
      <p:sp>
        <p:nvSpPr>
          <p:cNvPr id="5" name="Rectangle 4"/>
          <p:cNvSpPr>
            <a:spLocks noGrp="1" noChangeArrowheads="1"/>
          </p:cNvSpPr>
          <p:nvPr>
            <p:ph type="sldNum" idx="12"/>
          </p:nvPr>
        </p:nvSpPr>
        <p:spPr>
          <a:ln/>
        </p:spPr>
        <p:txBody>
          <a:bodyPr/>
          <a:lstStyle>
            <a:lvl1pPr>
              <a:defRPr/>
            </a:lvl1pPr>
          </a:lstStyle>
          <a:p>
            <a:fld id="{ED1A932D-9458-453E-9B13-28249827DA9A}" type="slidenum">
              <a:rPr lang="en-GB" altLang="en-US"/>
              <a:pPr/>
              <a:t>‹#›</a:t>
            </a:fld>
            <a:endParaRPr lang="en-GB" altLang="en-US"/>
          </a:p>
        </p:txBody>
      </p:sp>
    </p:spTree>
    <p:extLst>
      <p:ext uri="{BB962C8B-B14F-4D97-AF65-F5344CB8AC3E}">
        <p14:creationId xmlns:p14="http://schemas.microsoft.com/office/powerpoint/2010/main" val="982176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p>
            <a:endParaRPr lang="en-US">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1" name="Rectangle 10"/>
          <p:cNvSpPr/>
          <p:nvPr userDrawn="1"/>
        </p:nvSpPr>
        <p:spPr>
          <a:xfrm rot="16200000">
            <a:off x="-3406515" y="3331565"/>
            <a:ext cx="6858003"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645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59603"/>
            <a:ext cx="7543800" cy="907196"/>
          </a:xfrm>
        </p:spPr>
        <p:txBody>
          <a:bodyPr/>
          <a:lstStyle/>
          <a:p>
            <a:r>
              <a:rPr lang="en-US" dirty="0"/>
              <a:t>Click to edit Master title style</a:t>
            </a:r>
          </a:p>
        </p:txBody>
      </p:sp>
      <p:sp>
        <p:nvSpPr>
          <p:cNvPr id="3" name="Content Placeholder 2"/>
          <p:cNvSpPr>
            <a:spLocks noGrp="1"/>
          </p:cNvSpPr>
          <p:nvPr>
            <p:ph idx="1"/>
          </p:nvPr>
        </p:nvSpPr>
        <p:spPr>
          <a:xfrm>
            <a:off x="822961" y="1600200"/>
            <a:ext cx="7543801" cy="4572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5" name="Footer Placeholder 4"/>
          <p:cNvSpPr>
            <a:spLocks noGrp="1"/>
          </p:cNvSpPr>
          <p:nvPr>
            <p:ph type="ftr" sz="quarter" idx="11"/>
          </p:nvPr>
        </p:nvSpPr>
        <p:spPr>
          <a:xfrm>
            <a:off x="2764641" y="6705602"/>
            <a:ext cx="3617103" cy="119311"/>
          </a:xfrm>
        </p:spPr>
        <p:txBody>
          <a:bodyPr/>
          <a:lstStyle>
            <a:lvl1pPr>
              <a:defRPr sz="600">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525" smtClean="0">
              <a:solidFill>
                <a:srgbClr val="000000"/>
              </a:solidFill>
              <a:latin typeface="Lucida Sans" charset="0"/>
              <a:ea typeface="ＭＳ Ｐゴシック" charset="0"/>
            </a:endParaRPr>
          </a:p>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4971639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10" y="3339060"/>
            <a:ext cx="6858003"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9"/>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4321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6" name="Footer Placeholder 5"/>
          <p:cNvSpPr>
            <a:spLocks noGrp="1"/>
          </p:cNvSpPr>
          <p:nvPr>
            <p:ph type="ftr" sz="quarter" idx="11"/>
          </p:nvPr>
        </p:nvSpPr>
        <p:spPr/>
        <p:txBody>
          <a:bodyPr/>
          <a:lstStyle/>
          <a:p>
            <a:endParaRPr lang="en-US" dirty="0">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4239593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a:extLst>
              <a:ext uri="{FF2B5EF4-FFF2-40B4-BE49-F238E27FC236}">
                <a16:creationId xmlns:a16="http://schemas.microsoft.com/office/drawing/2014/main" id="{88AD2BB2-57EE-4BC5-B4A3-79B78E8559AE}"/>
              </a:ext>
            </a:extLst>
          </p:cNvPr>
          <p:cNvSpPr>
            <a:spLocks noGrp="1"/>
          </p:cNvSpPr>
          <p:nvPr>
            <p:ph type="dt" sz="half" idx="10"/>
          </p:nvPr>
        </p:nvSpPr>
        <p:spPr/>
        <p:txBody>
          <a:bodyPr/>
          <a:lstStyle>
            <a:lvl1pPr>
              <a:defRPr smtClean="0"/>
            </a:lvl1pPr>
            <a:extLst/>
          </a:lstStyle>
          <a:p>
            <a:pPr>
              <a:defRPr/>
            </a:pPr>
            <a:fld id="{95513E44-648A-4E70-92B9-7DFC05BFFF14}" type="datetime1">
              <a:rPr lang="en-US"/>
              <a:pPr>
                <a:defRPr/>
              </a:pPr>
              <a:t>5/9/2023</a:t>
            </a:fld>
            <a:endParaRPr lang="en-US"/>
          </a:p>
        </p:txBody>
      </p:sp>
      <p:sp>
        <p:nvSpPr>
          <p:cNvPr id="6" name="Footer Placeholder 5">
            <a:extLst>
              <a:ext uri="{FF2B5EF4-FFF2-40B4-BE49-F238E27FC236}">
                <a16:creationId xmlns:a16="http://schemas.microsoft.com/office/drawing/2014/main" id="{4CA17B79-9248-439F-8956-44249D50136F}"/>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1DA14FD7-2763-454B-B458-B3858EEA9357}"/>
              </a:ext>
            </a:extLst>
          </p:cNvPr>
          <p:cNvSpPr>
            <a:spLocks noGrp="1"/>
          </p:cNvSpPr>
          <p:nvPr>
            <p:ph type="sldNum" sz="quarter" idx="12"/>
          </p:nvPr>
        </p:nvSpPr>
        <p:spPr/>
        <p:txBody>
          <a:bodyPr/>
          <a:lstStyle>
            <a:lvl1pPr>
              <a:defRPr/>
            </a:lvl1pPr>
          </a:lstStyle>
          <a:p>
            <a:fld id="{19855D8A-A903-462E-A441-2290E5BC366B}" type="slidenum">
              <a:rPr lang="en-US" altLang="en-US"/>
              <a:pPr/>
              <a:t>‹#›</a:t>
            </a:fld>
            <a:endParaRPr lang="en-US" altLang="en-US"/>
          </a:p>
        </p:txBody>
      </p:sp>
    </p:spTree>
    <p:extLst>
      <p:ext uri="{BB962C8B-B14F-4D97-AF65-F5344CB8AC3E}">
        <p14:creationId xmlns:p14="http://schemas.microsoft.com/office/powerpoint/2010/main" val="217999398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3"/>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8" name="Footer Placeholder 7"/>
          <p:cNvSpPr>
            <a:spLocks noGrp="1"/>
          </p:cNvSpPr>
          <p:nvPr>
            <p:ph type="ftr" sz="quarter" idx="11"/>
          </p:nvPr>
        </p:nvSpPr>
        <p:spPr/>
        <p:txBody>
          <a:bodyPr/>
          <a:lstStyle/>
          <a:p>
            <a:endParaRPr lang="en-US" dirty="0">
              <a:latin typeface="Lucida Sans" charset="0"/>
              <a:ea typeface="ＭＳ Ｐゴシック" charset="0"/>
            </a:endParaRPr>
          </a:p>
        </p:txBody>
      </p:sp>
      <p:sp>
        <p:nvSpPr>
          <p:cNvPr id="9" name="Slide Number Placeholder 8"/>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502385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05596"/>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4" name="Footer Placeholder 3"/>
          <p:cNvSpPr>
            <a:spLocks noGrp="1"/>
          </p:cNvSpPr>
          <p:nvPr>
            <p:ph type="ftr" sz="quarter" idx="11"/>
          </p:nvPr>
        </p:nvSpPr>
        <p:spPr/>
        <p:txBody>
          <a:bodyPr/>
          <a:lstStyle/>
          <a:p>
            <a:endParaRPr lang="en-US" dirty="0">
              <a:latin typeface="Lucida Sans" charset="0"/>
              <a:ea typeface="ＭＳ Ｐゴシック" charset="0"/>
            </a:endParaRPr>
          </a:p>
        </p:txBody>
      </p:sp>
      <p:sp>
        <p:nvSpPr>
          <p:cNvPr id="5" name="Slide Number Placeholder 4"/>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1369997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7"/>
            <a:ext cx="1963883" cy="365125"/>
          </a:xfrm>
        </p:spPr>
        <p:txBody>
          <a:bodyPr/>
          <a:lstStyle>
            <a:lvl1pPr algn="l">
              <a:defRPr/>
            </a:lvl1p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6" name="Footer Placeholder 5"/>
          <p:cNvSpPr>
            <a:spLocks noGrp="1"/>
          </p:cNvSpPr>
          <p:nvPr>
            <p:ph type="ftr" sz="quarter" idx="11"/>
          </p:nvPr>
        </p:nvSpPr>
        <p:spPr>
          <a:xfrm>
            <a:off x="3600450" y="6459787"/>
            <a:ext cx="3486150" cy="365125"/>
          </a:xfrm>
        </p:spPr>
        <p:txBody>
          <a:bodyPr/>
          <a:lstStyle>
            <a:lvl1pPr algn="l">
              <a:defRPr>
                <a:solidFill>
                  <a:schemeClr val="tx2"/>
                </a:solidFill>
              </a:defRPr>
            </a:lvl1pPr>
          </a:lstStyle>
          <a:p>
            <a:endParaRPr lang="en-US" dirty="0">
              <a:solidFill>
                <a:srgbClr val="637052"/>
              </a:solidFill>
              <a:latin typeface="Lucida Sans" charset="0"/>
              <a:ea typeface="ＭＳ Ｐゴシック" charset="0"/>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solidFill>
                  <a:srgbClr val="637052"/>
                </a:solidFill>
                <a:latin typeface="Lucida Sans" charset="0"/>
                <a:ea typeface="ＭＳ Ｐゴシック" charset="0"/>
              </a:rPr>
              <a:pPr/>
              <a:t>‹#›</a:t>
            </a:fld>
            <a:endParaRPr lang="en-US">
              <a:solidFill>
                <a:srgbClr val="637052"/>
              </a:solidFill>
              <a:latin typeface="Lucida Sans" charset="0"/>
              <a:ea typeface="ＭＳ Ｐゴシック" charset="0"/>
            </a:endParaRPr>
          </a:p>
        </p:txBody>
      </p:sp>
    </p:spTree>
    <p:extLst>
      <p:ext uri="{BB962C8B-B14F-4D97-AF65-F5344CB8AC3E}">
        <p14:creationId xmlns:p14="http://schemas.microsoft.com/office/powerpoint/2010/main" val="3338212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latin typeface="Lucida Sans" charset="0"/>
                <a:ea typeface="ＭＳ Ｐゴシック" charset="0"/>
              </a:rPr>
              <a:pPr/>
              <a:t>5/9/2023</a:t>
            </a:fld>
            <a:r>
              <a:rPr lang="en-US" smtClean="0">
                <a:latin typeface="Lucida Sans" charset="0"/>
                <a:ea typeface="ＭＳ Ｐゴシック" charset="0"/>
              </a:rPr>
              <a:t>sss</a:t>
            </a:r>
            <a:endParaRPr lang="en-US" dirty="0">
              <a:latin typeface="Lucida Sans" charset="0"/>
              <a:ea typeface="ＭＳ Ｐゴシック" charset="0"/>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000000"/>
                </a:solidFill>
                <a:latin typeface="Lucida Sans" charset="0"/>
                <a:ea typeface="ＭＳ Ｐゴシック" charset="0"/>
              </a:rPr>
              <a:t>Slides adapted from Jure Leskovec</a:t>
            </a:r>
            <a:endParaRPr lang="en-US" sz="600" dirty="0">
              <a:solidFill>
                <a:srgbClr val="000000"/>
              </a:solidFill>
              <a:latin typeface="Lucida Sans" charset="0"/>
              <a:ea typeface="ＭＳ Ｐゴシック" charset="0"/>
            </a:endParaRPr>
          </a:p>
        </p:txBody>
      </p:sp>
      <p:sp>
        <p:nvSpPr>
          <p:cNvPr id="6" name="Slide Number Placeholder 5"/>
          <p:cNvSpPr>
            <a:spLocks noGrp="1"/>
          </p:cNvSpPr>
          <p:nvPr>
            <p:ph type="sldNum" sz="quarter" idx="12"/>
          </p:nvPr>
        </p:nvSpPr>
        <p:spPr/>
        <p:txBody>
          <a:body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35873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solidFill>
                <a:srgbClr val="CCDDEA"/>
              </a:solidFill>
              <a:latin typeface="Lucida Sans" charset="0"/>
              <a:ea typeface="ＭＳ Ｐゴシック" charset="0"/>
            </a:endParaRPr>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smtClean="0">
                <a:solidFill>
                  <a:srgbClr val="CCDDEA"/>
                </a:solidFill>
                <a:latin typeface="Lucida Sans" charset="0"/>
                <a:ea typeface="ＭＳ Ｐゴシック" charset="0"/>
              </a:rPr>
              <a:pPr/>
              <a:t>‹#›</a:t>
            </a:fld>
            <a:endParaRPr lang="en-US" dirty="0">
              <a:solidFill>
                <a:srgbClr val="CCDDEA"/>
              </a:solidFill>
              <a:latin typeface="Lucida Sans" charset="0"/>
              <a:ea typeface="ＭＳ Ｐゴシック" charset="0"/>
            </a:endParaRPr>
          </a:p>
        </p:txBody>
      </p:sp>
    </p:spTree>
    <p:extLst>
      <p:ext uri="{BB962C8B-B14F-4D97-AF65-F5344CB8AC3E}">
        <p14:creationId xmlns:p14="http://schemas.microsoft.com/office/powerpoint/2010/main" val="1446692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940365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721206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947902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078339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96187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83F6E9-398D-454F-8D19-198056021329}"/>
              </a:ext>
            </a:extLst>
          </p:cNvPr>
          <p:cNvSpPr>
            <a:spLocks noGrp="1"/>
          </p:cNvSpPr>
          <p:nvPr>
            <p:ph type="dt" sz="half" idx="10"/>
          </p:nvPr>
        </p:nvSpPr>
        <p:spPr/>
        <p:txBody>
          <a:bodyPr/>
          <a:lstStyle>
            <a:lvl1pPr>
              <a:defRPr smtClean="0"/>
            </a:lvl1pPr>
            <a:extLst/>
          </a:lstStyle>
          <a:p>
            <a:pPr>
              <a:defRPr/>
            </a:pPr>
            <a:fld id="{D01E4843-B0B6-4611-9415-067AD40D6BF3}" type="datetime1">
              <a:rPr lang="en-US"/>
              <a:pPr>
                <a:defRPr/>
              </a:pPr>
              <a:t>5/9/2023</a:t>
            </a:fld>
            <a:endParaRPr lang="en-US"/>
          </a:p>
        </p:txBody>
      </p:sp>
      <p:sp>
        <p:nvSpPr>
          <p:cNvPr id="9" name="Slide Number Placeholder 8">
            <a:extLst>
              <a:ext uri="{FF2B5EF4-FFF2-40B4-BE49-F238E27FC236}">
                <a16:creationId xmlns:a16="http://schemas.microsoft.com/office/drawing/2014/main" id="{C0AD5E64-0AD1-45FA-9DE0-A203B947E40B}"/>
              </a:ext>
            </a:extLst>
          </p:cNvPr>
          <p:cNvSpPr>
            <a:spLocks noGrp="1"/>
          </p:cNvSpPr>
          <p:nvPr>
            <p:ph type="sldNum" sz="quarter" idx="12"/>
          </p:nvPr>
        </p:nvSpPr>
        <p:spPr/>
        <p:txBody>
          <a:bodyPr/>
          <a:lstStyle>
            <a:lvl1pPr>
              <a:defRPr/>
            </a:lvl1pPr>
          </a:lstStyle>
          <a:p>
            <a:fld id="{311DCD9A-B6AE-4FBE-83DA-6939BD2C149D}" type="slidenum">
              <a:rPr lang="en-US" altLang="en-US"/>
              <a:pPr/>
              <a:t>‹#›</a:t>
            </a:fld>
            <a:endParaRPr lang="en-US" altLang="en-US"/>
          </a:p>
        </p:txBody>
      </p:sp>
    </p:spTree>
    <p:extLst>
      <p:ext uri="{BB962C8B-B14F-4D97-AF65-F5344CB8AC3E}">
        <p14:creationId xmlns:p14="http://schemas.microsoft.com/office/powerpoint/2010/main" val="1288386920"/>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7163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311400"/>
            <a:ext cx="4040188"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7" y="167163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7" y="2311400"/>
            <a:ext cx="4041775"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6273800"/>
            <a:ext cx="1981200" cy="457200"/>
          </a:xfrm>
          <a:ln/>
        </p:spPr>
        <p:txBody>
          <a:bodyPr/>
          <a:lstStyle>
            <a:lvl1pPr>
              <a:defRPr/>
            </a:lvl1pPr>
          </a:lstStyle>
          <a:p>
            <a:pPr>
              <a:defRPr/>
            </a:pPr>
            <a:endParaRPr lang="en-US">
              <a:latin typeface="Lucida Sans" charset="0"/>
              <a:ea typeface="ＭＳ Ｐゴシック" charset="0"/>
            </a:endParaRPr>
          </a:p>
        </p:txBody>
      </p:sp>
      <p:sp>
        <p:nvSpPr>
          <p:cNvPr id="8" name="Rectangle 6"/>
          <p:cNvSpPr>
            <a:spLocks noGrp="1" noChangeArrowheads="1"/>
          </p:cNvSpPr>
          <p:nvPr>
            <p:ph type="ftr" sz="quarter" idx="11"/>
          </p:nvPr>
        </p:nvSpPr>
        <p:spPr>
          <a:xfrm>
            <a:off x="2819400" y="6273800"/>
            <a:ext cx="2895600" cy="457200"/>
          </a:xfrm>
          <a:ln/>
        </p:spPr>
        <p:txBody>
          <a:bodyPr/>
          <a:lstStyle>
            <a:lvl1pPr>
              <a:defRPr/>
            </a:lvl1pPr>
          </a:lstStyle>
          <a:p>
            <a:pPr>
              <a:defRPr/>
            </a:pPr>
            <a:endParaRPr lang="en-US">
              <a:latin typeface="Lucida Sans" charset="0"/>
              <a:ea typeface="ＭＳ Ｐゴシック" charset="0"/>
            </a:endParaRP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10"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1"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2579590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atin typeface="Lucida Sans" charset="0"/>
              <a:ea typeface="ＭＳ Ｐゴシック" charset="0"/>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atin typeface="Lucida Sans" charset="0"/>
              <a:ea typeface="ＭＳ Ｐゴシック" charset="0"/>
            </a:endParaRP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smtClean="0">
                <a:latin typeface="Lucida Sans" charset="0"/>
                <a:ea typeface="ＭＳ Ｐゴシック" charset="0"/>
              </a:rPr>
              <a:pPr/>
              <a:t>‹#›</a:t>
            </a:fld>
            <a:endParaRPr lang="en-US">
              <a:latin typeface="Lucida Sans" charset="0"/>
              <a:ea typeface="ＭＳ Ｐゴシック" charset="0"/>
            </a:endParaRPr>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0021"/>
              </a:solidFill>
              <a:effectLst/>
              <a:uLnTx/>
              <a:uFillTx/>
              <a:latin typeface="Lucida Sans" charset="0"/>
              <a:ea typeface="ＭＳ Ｐゴシック" charset="0"/>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4273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a:extLst>
              <a:ext uri="{FF2B5EF4-FFF2-40B4-BE49-F238E27FC236}">
                <a16:creationId xmlns:a16="http://schemas.microsoft.com/office/drawing/2014/main" id="{A13D6138-F871-4C47-AC8B-BEEE56B03D35}"/>
              </a:ext>
            </a:extLst>
          </p:cNvPr>
          <p:cNvSpPr>
            <a:spLocks noGrp="1"/>
          </p:cNvSpPr>
          <p:nvPr>
            <p:ph type="dt" sz="half" idx="10"/>
          </p:nvPr>
        </p:nvSpPr>
        <p:spPr/>
        <p:txBody>
          <a:bodyPr/>
          <a:lstStyle>
            <a:lvl1pPr>
              <a:defRPr smtClean="0"/>
            </a:lvl1pPr>
            <a:extLst/>
          </a:lstStyle>
          <a:p>
            <a:pPr>
              <a:defRPr/>
            </a:pPr>
            <a:fld id="{938EE717-B75C-4E51-A322-3A8E1DB32937}" type="datetime1">
              <a:rPr lang="en-US"/>
              <a:pPr>
                <a:defRPr/>
              </a:pPr>
              <a:t>5/9/2023</a:t>
            </a:fld>
            <a:endParaRPr lang="en-US"/>
          </a:p>
        </p:txBody>
      </p:sp>
      <p:sp>
        <p:nvSpPr>
          <p:cNvPr id="4" name="Footer Placeholder 3">
            <a:extLst>
              <a:ext uri="{FF2B5EF4-FFF2-40B4-BE49-F238E27FC236}">
                <a16:creationId xmlns:a16="http://schemas.microsoft.com/office/drawing/2014/main" id="{DF81A1EF-8965-4D45-8AAD-7159388406E6}"/>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5" name="Slide Number Placeholder 4">
            <a:extLst>
              <a:ext uri="{FF2B5EF4-FFF2-40B4-BE49-F238E27FC236}">
                <a16:creationId xmlns:a16="http://schemas.microsoft.com/office/drawing/2014/main" id="{85134201-6FD2-4A37-A926-E536C03FC123}"/>
              </a:ext>
            </a:extLst>
          </p:cNvPr>
          <p:cNvSpPr>
            <a:spLocks noGrp="1"/>
          </p:cNvSpPr>
          <p:nvPr>
            <p:ph type="sldNum" sz="quarter" idx="12"/>
          </p:nvPr>
        </p:nvSpPr>
        <p:spPr/>
        <p:txBody>
          <a:bodyPr/>
          <a:lstStyle>
            <a:lvl1pPr>
              <a:defRPr/>
            </a:lvl1pPr>
          </a:lstStyle>
          <a:p>
            <a:fld id="{A9D47BF3-DB78-4172-8A13-FB7BF58FD83C}" type="slidenum">
              <a:rPr lang="en-US" altLang="en-US"/>
              <a:pPr/>
              <a:t>‹#›</a:t>
            </a:fld>
            <a:endParaRPr lang="en-US" altLang="en-US"/>
          </a:p>
        </p:txBody>
      </p:sp>
    </p:spTree>
    <p:extLst>
      <p:ext uri="{BB962C8B-B14F-4D97-AF65-F5344CB8AC3E}">
        <p14:creationId xmlns:p14="http://schemas.microsoft.com/office/powerpoint/2010/main" val="33733975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a:extLst>
              <a:ext uri="{FF2B5EF4-FFF2-40B4-BE49-F238E27FC236}">
                <a16:creationId xmlns:a16="http://schemas.microsoft.com/office/drawing/2014/main" id="{AD6CF5A6-B96C-446E-81A8-FB1E6E22B993}"/>
              </a:ext>
            </a:extLst>
          </p:cNvPr>
          <p:cNvSpPr>
            <a:spLocks noGrp="1"/>
          </p:cNvSpPr>
          <p:nvPr>
            <p:ph type="sldNum" sz="quarter" idx="12"/>
          </p:nvPr>
        </p:nvSpPr>
        <p:spPr/>
        <p:txBody>
          <a:bodyPr/>
          <a:lstStyle>
            <a:lvl1pPr>
              <a:defRPr/>
            </a:lvl1pPr>
          </a:lstStyle>
          <a:p>
            <a:fld id="{60940066-17C5-4C1C-837B-3144FA92FF82}" type="slidenum">
              <a:rPr lang="en-US" altLang="en-US"/>
              <a:pPr/>
              <a:t>‹#›</a:t>
            </a:fld>
            <a:endParaRPr lang="en-US" altLang="en-US"/>
          </a:p>
        </p:txBody>
      </p:sp>
    </p:spTree>
    <p:extLst>
      <p:ext uri="{BB962C8B-B14F-4D97-AF65-F5344CB8AC3E}">
        <p14:creationId xmlns:p14="http://schemas.microsoft.com/office/powerpoint/2010/main" val="349428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29958DB-84D6-4FB7-B1FB-7431BE81C9BC}"/>
              </a:ext>
            </a:extLst>
          </p:cNvPr>
          <p:cNvSpPr>
            <a:spLocks noGrp="1"/>
          </p:cNvSpPr>
          <p:nvPr>
            <p:ph type="dt" sz="half" idx="10"/>
          </p:nvPr>
        </p:nvSpPr>
        <p:spPr/>
        <p:txBody>
          <a:bodyPr/>
          <a:lstStyle>
            <a:lvl1pPr>
              <a:defRPr smtClean="0"/>
            </a:lvl1pPr>
            <a:extLst/>
          </a:lstStyle>
          <a:p>
            <a:pPr>
              <a:defRPr/>
            </a:pPr>
            <a:fld id="{46E6775F-41D3-4D6B-A084-EC58E058EBEC}" type="datetime1">
              <a:rPr lang="en-US"/>
              <a:pPr>
                <a:defRPr/>
              </a:pPr>
              <a:t>5/9/2023</a:t>
            </a:fld>
            <a:endParaRPr lang="en-US"/>
          </a:p>
        </p:txBody>
      </p:sp>
      <p:sp>
        <p:nvSpPr>
          <p:cNvPr id="6" name="Footer Placeholder 5">
            <a:extLst>
              <a:ext uri="{FF2B5EF4-FFF2-40B4-BE49-F238E27FC236}">
                <a16:creationId xmlns:a16="http://schemas.microsoft.com/office/drawing/2014/main" id="{0EAD9626-81BA-405F-9F24-170985BF45A5}"/>
              </a:ext>
            </a:extLst>
          </p:cNvPr>
          <p:cNvSpPr>
            <a:spLocks noGrp="1"/>
          </p:cNvSpPr>
          <p:nvPr>
            <p:ph type="ftr" sz="quarter" idx="11"/>
          </p:nvPr>
        </p:nvSpPr>
        <p:spPr/>
        <p:txBody>
          <a:bodyPr/>
          <a:lstStyle>
            <a:lvl1pPr>
              <a:defRPr/>
            </a:lvl1pPr>
            <a:extLst/>
          </a:lstStyle>
          <a:p>
            <a:pPr>
              <a:defRPr/>
            </a:pPr>
            <a:r>
              <a:rPr lang="en-US"/>
              <a:t>© Copyright 1992-2014 by Pearson Education, Inc. All Rights Reserved.</a:t>
            </a:r>
          </a:p>
        </p:txBody>
      </p:sp>
      <p:sp>
        <p:nvSpPr>
          <p:cNvPr id="7" name="Slide Number Placeholder 6">
            <a:extLst>
              <a:ext uri="{FF2B5EF4-FFF2-40B4-BE49-F238E27FC236}">
                <a16:creationId xmlns:a16="http://schemas.microsoft.com/office/drawing/2014/main" id="{813BAE21-D40C-430C-B8E0-C75C96616FF6}"/>
              </a:ext>
            </a:extLst>
          </p:cNvPr>
          <p:cNvSpPr>
            <a:spLocks noGrp="1"/>
          </p:cNvSpPr>
          <p:nvPr>
            <p:ph type="sldNum" sz="quarter" idx="12"/>
          </p:nvPr>
        </p:nvSpPr>
        <p:spPr/>
        <p:txBody>
          <a:bodyPr/>
          <a:lstStyle>
            <a:lvl1pPr>
              <a:defRPr/>
            </a:lvl1pPr>
          </a:lstStyle>
          <a:p>
            <a:fld id="{2B17013B-B915-49E3-BF9A-76BAC133CA07}" type="slidenum">
              <a:rPr lang="en-US" altLang="en-US"/>
              <a:pPr/>
              <a:t>‹#›</a:t>
            </a:fld>
            <a:endParaRPr lang="en-US" altLang="en-US"/>
          </a:p>
        </p:txBody>
      </p:sp>
    </p:spTree>
    <p:extLst>
      <p:ext uri="{BB962C8B-B14F-4D97-AF65-F5344CB8AC3E}">
        <p14:creationId xmlns:p14="http://schemas.microsoft.com/office/powerpoint/2010/main" val="317756038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a:extLst>
              <a:ext uri="{FF2B5EF4-FFF2-40B4-BE49-F238E27FC236}">
                <a16:creationId xmlns:a16="http://schemas.microsoft.com/office/drawing/2014/main" id="{47EE4CB1-E421-4A7A-BF17-E768B6C0E6B0}"/>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a:extLst>
              <a:ext uri="{FF2B5EF4-FFF2-40B4-BE49-F238E27FC236}">
                <a16:creationId xmlns:a16="http://schemas.microsoft.com/office/drawing/2014/main" id="{24426E58-0209-4FD3-B370-EC4D6A698B37}"/>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a:extLst>
              <a:ext uri="{FF2B5EF4-FFF2-40B4-BE49-F238E27FC236}">
                <a16:creationId xmlns:a16="http://schemas.microsoft.com/office/drawing/2014/main" id="{94414BF0-D884-449D-8026-D6C4E9D569F4}"/>
              </a:ext>
            </a:extLst>
          </p:cNvPr>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a:extLst>
              <a:ext uri="{FF2B5EF4-FFF2-40B4-BE49-F238E27FC236}">
                <a16:creationId xmlns:a16="http://schemas.microsoft.com/office/drawing/2014/main" id="{1A3D6D6E-2608-4017-9481-006C9208386E}"/>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a:extLst>
              <a:ext uri="{FF2B5EF4-FFF2-40B4-BE49-F238E27FC236}">
                <a16:creationId xmlns:a16="http://schemas.microsoft.com/office/drawing/2014/main" id="{08E16FCA-A445-47C2-9687-97264D32853E}"/>
              </a:ext>
            </a:extLst>
          </p:cNvPr>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23">
            <a:extLst>
              <a:ext uri="{FF2B5EF4-FFF2-40B4-BE49-F238E27FC236}">
                <a16:creationId xmlns:a16="http://schemas.microsoft.com/office/drawing/2014/main" id="{6943D51B-F65D-4B9A-BC61-5ED80B01FF9A}"/>
              </a:ext>
            </a:extLst>
          </p:cNvPr>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a:extLst>
              <a:ext uri="{FF2B5EF4-FFF2-40B4-BE49-F238E27FC236}">
                <a16:creationId xmlns:a16="http://schemas.microsoft.com/office/drawing/2014/main" id="{36E30BD4-0713-41F0-9F14-47FD649E4647}"/>
              </a:ext>
            </a:extLst>
          </p:cNvPr>
          <p:cNvSpPr>
            <a:spLocks noGrp="1"/>
          </p:cNvSpPr>
          <p:nvPr>
            <p:ph type="dt" sz="half" idx="10"/>
          </p:nvPr>
        </p:nvSpPr>
        <p:spPr/>
        <p:txBody>
          <a:bodyPr/>
          <a:lstStyle>
            <a:lvl1pPr>
              <a:defRPr smtClean="0">
                <a:solidFill>
                  <a:schemeClr val="tx1"/>
                </a:solidFill>
              </a:defRPr>
            </a:lvl1pPr>
            <a:extLst/>
          </a:lstStyle>
          <a:p>
            <a:pPr>
              <a:defRPr/>
            </a:pPr>
            <a:fld id="{04E44951-9209-426F-A08B-2D02DE618D38}" type="datetime1">
              <a:rPr lang="en-US"/>
              <a:pPr>
                <a:defRPr/>
              </a:pPr>
              <a:t>5/9/2023</a:t>
            </a:fld>
            <a:endParaRPr lang="en-US"/>
          </a:p>
        </p:txBody>
      </p:sp>
      <p:sp>
        <p:nvSpPr>
          <p:cNvPr id="12" name="Footer Placeholder 5">
            <a:extLst>
              <a:ext uri="{FF2B5EF4-FFF2-40B4-BE49-F238E27FC236}">
                <a16:creationId xmlns:a16="http://schemas.microsoft.com/office/drawing/2014/main" id="{2CABDBB9-6645-4965-8014-EECEAD3FD40B}"/>
              </a:ext>
            </a:extLst>
          </p:cNvPr>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Copyright 1992-2014 by Pearson Education, Inc. All Rights Reserved.</a:t>
            </a:r>
          </a:p>
        </p:txBody>
      </p:sp>
      <p:sp>
        <p:nvSpPr>
          <p:cNvPr id="13" name="Slide Number Placeholder 6">
            <a:extLst>
              <a:ext uri="{FF2B5EF4-FFF2-40B4-BE49-F238E27FC236}">
                <a16:creationId xmlns:a16="http://schemas.microsoft.com/office/drawing/2014/main" id="{C170C99D-8F00-4B65-9B8E-4A0100DD3D58}"/>
              </a:ext>
            </a:extLst>
          </p:cNvPr>
          <p:cNvSpPr>
            <a:spLocks noGrp="1"/>
          </p:cNvSpPr>
          <p:nvPr>
            <p:ph type="sldNum" sz="quarter" idx="12"/>
          </p:nvPr>
        </p:nvSpPr>
        <p:spPr/>
        <p:txBody>
          <a:bodyPr/>
          <a:lstStyle>
            <a:lvl1pPr>
              <a:defRPr/>
            </a:lvl1pPr>
          </a:lstStyle>
          <a:p>
            <a:fld id="{98C208BA-57FA-45A3-85E9-51C11D5B46F8}" type="slidenum">
              <a:rPr lang="en-US" altLang="en-US"/>
              <a:pPr/>
              <a:t>‹#›</a:t>
            </a:fld>
            <a:endParaRPr lang="en-US" altLang="en-US"/>
          </a:p>
        </p:txBody>
      </p:sp>
    </p:spTree>
    <p:extLst>
      <p:ext uri="{BB962C8B-B14F-4D97-AF65-F5344CB8AC3E}">
        <p14:creationId xmlns:p14="http://schemas.microsoft.com/office/powerpoint/2010/main" val="37094976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4.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D900DCC5-190A-439C-B4B0-C8CB5FABD64D}"/>
              </a:ext>
            </a:extLst>
          </p:cNvPr>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a:extLst>
              <a:ext uri="{FF2B5EF4-FFF2-40B4-BE49-F238E27FC236}">
                <a16:creationId xmlns:a16="http://schemas.microsoft.com/office/drawing/2014/main" id="{97C957EB-5BE5-474A-A83C-5D5B7DA3675A}"/>
              </a:ext>
            </a:extLst>
          </p:cNvPr>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a:extLst>
              <a:ext uri="{FF2B5EF4-FFF2-40B4-BE49-F238E27FC236}">
                <a16:creationId xmlns:a16="http://schemas.microsoft.com/office/drawing/2014/main" id="{F381C3EC-397E-4337-AE01-6F5C24FA69CC}"/>
              </a:ext>
            </a:extLst>
          </p:cNvPr>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a:extLst>
              <a:ext uri="{FF2B5EF4-FFF2-40B4-BE49-F238E27FC236}">
                <a16:creationId xmlns:a16="http://schemas.microsoft.com/office/drawing/2014/main" id="{96A92946-828D-4040-A7B3-9E9DF504743B}"/>
              </a:ext>
            </a:extLst>
          </p:cNvPr>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699F59E1-02E3-431E-8C9F-79D1096A0703}"/>
              </a:ext>
            </a:extLst>
          </p:cNvPr>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a:extLst>
              <a:ext uri="{FF2B5EF4-FFF2-40B4-BE49-F238E27FC236}">
                <a16:creationId xmlns:a16="http://schemas.microsoft.com/office/drawing/2014/main" id="{A4512E88-2E26-4CFE-8AAB-8CF1E9EEBFBF}"/>
              </a:ext>
            </a:extLst>
          </p:cNvPr>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33F951EE-2BA8-458F-AD82-66ADAC880782}"/>
              </a:ext>
            </a:extLst>
          </p:cNvPr>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1C212B47-5913-4F56-9143-23F984DF7BFE}" type="datetime1">
              <a:rPr lang="en-US"/>
              <a:pPr>
                <a:defRPr/>
              </a:pPr>
              <a:t>5/9/2023</a:t>
            </a:fld>
            <a:endParaRPr lang="en-US"/>
          </a:p>
        </p:txBody>
      </p:sp>
      <p:sp>
        <p:nvSpPr>
          <p:cNvPr id="22" name="Footer Placeholder 21">
            <a:extLst>
              <a:ext uri="{FF2B5EF4-FFF2-40B4-BE49-F238E27FC236}">
                <a16:creationId xmlns:a16="http://schemas.microsoft.com/office/drawing/2014/main" id="{E4D550B4-EB4D-4773-A881-C12148A20AB5}"/>
              </a:ext>
            </a:extLst>
          </p:cNvPr>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Copyright 1992-2014 by Pearson Education, Inc. All Rights Reserved.</a:t>
            </a:r>
          </a:p>
        </p:txBody>
      </p:sp>
      <p:sp>
        <p:nvSpPr>
          <p:cNvPr id="18" name="Slide Number Placeholder 17">
            <a:extLst>
              <a:ext uri="{FF2B5EF4-FFF2-40B4-BE49-F238E27FC236}">
                <a16:creationId xmlns:a16="http://schemas.microsoft.com/office/drawing/2014/main" id="{0947CF49-CB39-4996-B231-A7C852AD4D38}"/>
              </a:ext>
            </a:extLst>
          </p:cNvPr>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DC1A3759-424A-40EC-8E99-23D64786736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9695710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spcBef>
          <a:spcPct val="0"/>
        </a:spcBef>
        <a:buNone/>
        <a:defRPr sz="36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9"/>
          <p:cNvSpPr>
            <a:spLocks noChangeArrowheads="1"/>
          </p:cNvSpPr>
          <p:nvPr/>
        </p:nvSpPr>
        <p:spPr bwMode="auto">
          <a:xfrm>
            <a:off x="0" y="0"/>
            <a:ext cx="9144000" cy="914400"/>
          </a:xfrm>
          <a:prstGeom prst="rect">
            <a:avLst/>
          </a:prstGeom>
          <a:solidFill>
            <a:srgbClr val="4A5D29"/>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
        <p:nvSpPr>
          <p:cNvPr id="2052" name="Rectangle 2"/>
          <p:cNvSpPr>
            <a:spLocks noGrp="1" noChangeArrowheads="1"/>
          </p:cNvSpPr>
          <p:nvPr>
            <p:ph type="title"/>
          </p:nvPr>
        </p:nvSpPr>
        <p:spPr bwMode="auto">
          <a:xfrm>
            <a:off x="381000" y="51620"/>
            <a:ext cx="83502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2053" name="Rectangle 3"/>
          <p:cNvSpPr>
            <a:spLocks noGrp="1" noChangeArrowheads="1"/>
          </p:cNvSpPr>
          <p:nvPr>
            <p:ph type="body" idx="1"/>
          </p:nvPr>
        </p:nvSpPr>
        <p:spPr bwMode="auto">
          <a:xfrm>
            <a:off x="247650" y="990600"/>
            <a:ext cx="86487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4" name="Rectangle 6"/>
          <p:cNvSpPr>
            <a:spLocks noGrp="1" noChangeArrowheads="1"/>
          </p:cNvSpPr>
          <p:nvPr>
            <p:ph type="sldNum" sz="quarter" idx="4"/>
          </p:nvPr>
        </p:nvSpPr>
        <p:spPr bwMode="auto">
          <a:xfrm>
            <a:off x="8534400" y="6477000"/>
            <a:ext cx="609600" cy="3810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200">
                <a:solidFill>
                  <a:schemeClr val="tx1"/>
                </a:solidFill>
                <a:cs typeface="Arial" panose="020B0604020202020204" pitchFamily="34" charset="0"/>
              </a:defRPr>
            </a:lvl1pPr>
          </a:lstStyle>
          <a:p>
            <a:pPr>
              <a:defRPr/>
            </a:pPr>
            <a:fld id="{09D9D7DC-64E0-4CB6-A746-DD461219138C}" type="slidenum">
              <a:rPr lang="ar-SA" altLang="ja-JP" smtClean="0"/>
              <a:pPr>
                <a:defRPr/>
              </a:pPr>
              <a:t>‹#›</a:t>
            </a:fld>
            <a:endParaRPr lang="en-US" altLang="ja-JP" dirty="0"/>
          </a:p>
        </p:txBody>
      </p:sp>
      <p:sp>
        <p:nvSpPr>
          <p:cNvPr id="6" name="Rectangle 7"/>
          <p:cNvSpPr>
            <a:spLocks noChangeArrowheads="1"/>
          </p:cNvSpPr>
          <p:nvPr/>
        </p:nvSpPr>
        <p:spPr bwMode="auto">
          <a:xfrm>
            <a:off x="152400" y="6400800"/>
            <a:ext cx="838004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l" rtl="0" eaLnBrk="0" fontAlgn="base" hangingPunct="0">
              <a:spcBef>
                <a:spcPct val="0"/>
              </a:spcBef>
              <a:spcAft>
                <a:spcPct val="0"/>
              </a:spcAft>
              <a:defRPr>
                <a:solidFill>
                  <a:schemeClr val="tx1"/>
                </a:solidFill>
                <a:latin typeface="Arial" pitchFamily="34" charset="0"/>
              </a:defRPr>
            </a:lvl6pPr>
            <a:lvl7pPr marL="2971800" indent="-228600" algn="l" rtl="0" eaLnBrk="0" fontAlgn="base" hangingPunct="0">
              <a:spcBef>
                <a:spcPct val="0"/>
              </a:spcBef>
              <a:spcAft>
                <a:spcPct val="0"/>
              </a:spcAft>
              <a:defRPr>
                <a:solidFill>
                  <a:schemeClr val="tx1"/>
                </a:solidFill>
                <a:latin typeface="Arial" pitchFamily="34" charset="0"/>
              </a:defRPr>
            </a:lvl7pPr>
            <a:lvl8pPr marL="3429000" indent="-228600" algn="l" rtl="0" eaLnBrk="0" fontAlgn="base" hangingPunct="0">
              <a:spcBef>
                <a:spcPct val="0"/>
              </a:spcBef>
              <a:spcAft>
                <a:spcPct val="0"/>
              </a:spcAft>
              <a:defRPr>
                <a:solidFill>
                  <a:schemeClr val="tx1"/>
                </a:solidFill>
                <a:latin typeface="Arial" pitchFamily="34" charset="0"/>
              </a:defRPr>
            </a:lvl8pPr>
            <a:lvl9pPr marL="3886200" indent="-228600" algn="l" rtl="0" eaLnBrk="0" fontAlgn="base" hangingPunct="0">
              <a:spcBef>
                <a:spcPct val="0"/>
              </a:spcBef>
              <a:spcAft>
                <a:spcPct val="0"/>
              </a:spcAft>
              <a:defRPr>
                <a:solidFill>
                  <a:schemeClr val="tx1"/>
                </a:solidFill>
                <a:latin typeface="Arial" pitchFamily="34" charset="0"/>
              </a:defRPr>
            </a:lvl9pPr>
          </a:lstStyle>
          <a:p>
            <a:pPr marL="0" marR="0" indent="0" algn="l" defTabSz="914400" rtl="0" eaLnBrk="0" fontAlgn="base" latinLnBrk="0" hangingPunct="0">
              <a:lnSpc>
                <a:spcPct val="100000"/>
              </a:lnSpc>
              <a:spcBef>
                <a:spcPct val="0"/>
              </a:spcBef>
              <a:spcAft>
                <a:spcPct val="0"/>
              </a:spcAft>
              <a:buClrTx/>
              <a:buSzTx/>
              <a:buFontTx/>
              <a:buNone/>
              <a:tabLst/>
              <a:defRPr/>
            </a:pPr>
            <a:r>
              <a:rPr kumimoji="1" lang="en-US" sz="1200" kern="1200" dirty="0">
                <a:solidFill>
                  <a:schemeClr val="tx1"/>
                </a:solidFill>
                <a:latin typeface="Arial" panose="020B0604020202020204" pitchFamily="34" charset="0"/>
                <a:ea typeface="MS PGothic" panose="020B0600070205080204" pitchFamily="50" charset="-128"/>
                <a:cs typeface="+mn-cs"/>
              </a:rPr>
              <a:t>CCIS,</a:t>
            </a:r>
            <a:r>
              <a:rPr kumimoji="1" lang="en-US" sz="1200" kern="1200" baseline="0" dirty="0">
                <a:solidFill>
                  <a:schemeClr val="tx1"/>
                </a:solidFill>
                <a:latin typeface="Arial" panose="020B0604020202020204" pitchFamily="34" charset="0"/>
                <a:ea typeface="MS PGothic" panose="020B0600070205080204" pitchFamily="50" charset="-128"/>
                <a:cs typeface="+mn-cs"/>
              </a:rPr>
              <a:t> </a:t>
            </a:r>
            <a:r>
              <a:rPr kumimoji="1" lang="en-US" sz="1200" kern="1200" dirty="0">
                <a:solidFill>
                  <a:schemeClr val="tx1"/>
                </a:solidFill>
                <a:latin typeface="Arial" panose="020B0604020202020204" pitchFamily="34" charset="0"/>
                <a:ea typeface="MS PGothic" panose="020B0600070205080204" pitchFamily="50" charset="-128"/>
                <a:cs typeface="+mn-cs"/>
              </a:rPr>
              <a:t>Majmaah University</a:t>
            </a:r>
            <a:r>
              <a:rPr lang="en-US" altLang="en-US" sz="1200" dirty="0">
                <a:solidFill>
                  <a:schemeClr val="tx1"/>
                </a:solidFill>
              </a:rPr>
              <a:t>					</a:t>
            </a:r>
            <a:r>
              <a:rPr lang="en-US" altLang="en-US" sz="1200" dirty="0" smtClean="0">
                <a:solidFill>
                  <a:schemeClr val="tx1"/>
                </a:solidFill>
              </a:rPr>
              <a:t>	</a:t>
            </a:r>
            <a:r>
              <a:rPr lang="en-US" altLang="en-US" sz="1200" baseline="0" dirty="0" smtClean="0">
                <a:solidFill>
                  <a:schemeClr val="tx1"/>
                </a:solidFill>
              </a:rPr>
              <a:t>CS 464: NLP</a:t>
            </a:r>
            <a:endParaRPr kumimoji="1" lang="en-US" altLang="en-US" sz="1200" kern="1200" dirty="0">
              <a:solidFill>
                <a:schemeClr val="tx1"/>
              </a:solidFill>
              <a:latin typeface="Arial" panose="020B0604020202020204" pitchFamily="34" charset="0"/>
              <a:ea typeface="MS PGothic" panose="020B0600070205080204" pitchFamily="50" charset="-128"/>
              <a:cs typeface="+mn-cs"/>
            </a:endParaRPr>
          </a:p>
        </p:txBody>
      </p:sp>
      <p:sp>
        <p:nvSpPr>
          <p:cNvPr id="8" name="Rectangle 9"/>
          <p:cNvSpPr>
            <a:spLocks noChangeArrowheads="1"/>
          </p:cNvSpPr>
          <p:nvPr/>
        </p:nvSpPr>
        <p:spPr bwMode="auto">
          <a:xfrm>
            <a:off x="0" y="0"/>
            <a:ext cx="381000" cy="914400"/>
          </a:xfrm>
          <a:prstGeom prst="rect">
            <a:avLst/>
          </a:prstGeom>
          <a:solidFill>
            <a:srgbClr val="D4BC66"/>
          </a:solidFill>
          <a:ln w="9525">
            <a:noFill/>
            <a:miter lim="800000"/>
            <a:headEnd/>
            <a:tailEnd/>
          </a:ln>
        </p:spPr>
        <p:txBody>
          <a:bodyPr wrap="none" anchor="ctr"/>
          <a:lstStyle>
            <a:lvl1pPr eaLnBrk="0" hangingPunct="0">
              <a:defRPr kumimoji="1">
                <a:solidFill>
                  <a:schemeClr val="tx1"/>
                </a:solidFill>
                <a:latin typeface="Arial" panose="020B0604020202020204" pitchFamily="34" charset="0"/>
                <a:ea typeface="MS PGothic" panose="020B0600070205080204" pitchFamily="50" charset="-128"/>
              </a:defRPr>
            </a:lvl1pPr>
            <a:lvl2pPr marL="742950" indent="-285750" eaLnBrk="0" hangingPunct="0">
              <a:defRPr kumimoji="1">
                <a:solidFill>
                  <a:schemeClr val="tx1"/>
                </a:solidFill>
                <a:latin typeface="Arial" panose="020B0604020202020204" pitchFamily="34" charset="0"/>
                <a:ea typeface="MS PGothic" panose="020B0600070205080204" pitchFamily="50" charset="-128"/>
              </a:defRPr>
            </a:lvl2pPr>
            <a:lvl3pPr marL="1143000" indent="-228600" eaLnBrk="0" hangingPunct="0">
              <a:defRPr kumimoji="1">
                <a:solidFill>
                  <a:schemeClr val="tx1"/>
                </a:solidFill>
                <a:latin typeface="Arial" panose="020B0604020202020204" pitchFamily="34" charset="0"/>
                <a:ea typeface="MS PGothic" panose="020B0600070205080204" pitchFamily="50" charset="-128"/>
              </a:defRPr>
            </a:lvl3pPr>
            <a:lvl4pPr marL="1600200" indent="-228600" eaLnBrk="0" hangingPunct="0">
              <a:defRPr kumimoji="1">
                <a:solidFill>
                  <a:schemeClr val="tx1"/>
                </a:solidFill>
                <a:latin typeface="Arial" panose="020B0604020202020204" pitchFamily="34" charset="0"/>
                <a:ea typeface="MS PGothic" panose="020B0600070205080204" pitchFamily="50" charset="-128"/>
              </a:defRPr>
            </a:lvl4pPr>
            <a:lvl5pPr marL="2057400" indent="-228600" eaLnBrk="0" hangingPunct="0">
              <a:defRPr kumimoji="1">
                <a:solidFill>
                  <a:schemeClr val="tx1"/>
                </a:solidFill>
                <a:latin typeface="Arial" panose="020B0604020202020204" pitchFamily="34" charset="0"/>
                <a:ea typeface="MS PGothic"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MS PGothic" panose="020B0600070205080204" pitchFamily="50" charset="-128"/>
              </a:defRPr>
            </a:lvl9pPr>
          </a:lstStyle>
          <a:p>
            <a:pPr eaLnBrk="1" hangingPunct="1">
              <a:defRPr/>
            </a:pPr>
            <a:endParaRPr kumimoji="0" lang="en-US" sz="2400"/>
          </a:p>
        </p:txBody>
      </p:sp>
    </p:spTree>
    <p:extLst>
      <p:ext uri="{BB962C8B-B14F-4D97-AF65-F5344CB8AC3E}">
        <p14:creationId xmlns:p14="http://schemas.microsoft.com/office/powerpoint/2010/main" val="195052500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Lst>
  <p:hf hdr="0" dt="0"/>
  <p:txStyles>
    <p:titleStyle>
      <a:lvl1pPr algn="l" rtl="0" eaLnBrk="0" fontAlgn="base" hangingPunct="0">
        <a:spcBef>
          <a:spcPct val="0"/>
        </a:spcBef>
        <a:spcAft>
          <a:spcPct val="0"/>
        </a:spcAft>
        <a:defRPr kumimoji="1" sz="2800" b="1">
          <a:solidFill>
            <a:schemeClr val="bg1"/>
          </a:solidFill>
          <a:latin typeface="+mj-lt"/>
          <a:ea typeface="+mj-ea"/>
          <a:cs typeface="+mj-cs"/>
        </a:defRPr>
      </a:lvl1pPr>
      <a:lvl2pPr algn="l" rtl="0" eaLnBrk="0" fontAlgn="base" hangingPunct="0">
        <a:spcBef>
          <a:spcPct val="0"/>
        </a:spcBef>
        <a:spcAft>
          <a:spcPct val="0"/>
        </a:spcAft>
        <a:defRPr kumimoji="1" sz="2800">
          <a:solidFill>
            <a:schemeClr val="bg1"/>
          </a:solidFill>
          <a:latin typeface="Arial" pitchFamily="34" charset="0"/>
          <a:ea typeface="MS PGothic" pitchFamily="34" charset="-128"/>
        </a:defRPr>
      </a:lvl2pPr>
      <a:lvl3pPr algn="l" rtl="0" eaLnBrk="0" fontAlgn="base" hangingPunct="0">
        <a:spcBef>
          <a:spcPct val="0"/>
        </a:spcBef>
        <a:spcAft>
          <a:spcPct val="0"/>
        </a:spcAft>
        <a:defRPr kumimoji="1" sz="2800">
          <a:solidFill>
            <a:schemeClr val="bg1"/>
          </a:solidFill>
          <a:latin typeface="Arial" pitchFamily="34" charset="0"/>
          <a:ea typeface="MS PGothic" pitchFamily="34" charset="-128"/>
        </a:defRPr>
      </a:lvl3pPr>
      <a:lvl4pPr algn="l" rtl="0" eaLnBrk="0" fontAlgn="base" hangingPunct="0">
        <a:spcBef>
          <a:spcPct val="0"/>
        </a:spcBef>
        <a:spcAft>
          <a:spcPct val="0"/>
        </a:spcAft>
        <a:defRPr kumimoji="1" sz="2800">
          <a:solidFill>
            <a:schemeClr val="bg1"/>
          </a:solidFill>
          <a:latin typeface="Arial" pitchFamily="34" charset="0"/>
          <a:ea typeface="MS PGothic" pitchFamily="34" charset="-128"/>
        </a:defRPr>
      </a:lvl4pPr>
      <a:lvl5pPr algn="l" rtl="0" eaLnBrk="0" fontAlgn="base" hangingPunct="0">
        <a:spcBef>
          <a:spcPct val="0"/>
        </a:spcBef>
        <a:spcAft>
          <a:spcPct val="0"/>
        </a:spcAft>
        <a:defRPr kumimoji="1" sz="2800">
          <a:solidFill>
            <a:schemeClr val="bg1"/>
          </a:solidFill>
          <a:latin typeface="Arial" pitchFamily="34" charset="0"/>
          <a:ea typeface="MS PGothic" pitchFamily="34" charset="-128"/>
        </a:defRPr>
      </a:lvl5pPr>
      <a:lvl6pPr marL="457200" algn="l" rtl="0" fontAlgn="base">
        <a:spcBef>
          <a:spcPct val="0"/>
        </a:spcBef>
        <a:spcAft>
          <a:spcPct val="0"/>
        </a:spcAft>
        <a:defRPr kumimoji="1" sz="2800">
          <a:solidFill>
            <a:schemeClr val="bg1"/>
          </a:solidFill>
          <a:latin typeface="Arial" pitchFamily="34" charset="0"/>
          <a:ea typeface="MS PGothic" pitchFamily="34" charset="-128"/>
        </a:defRPr>
      </a:lvl6pPr>
      <a:lvl7pPr marL="914400" algn="l" rtl="0" fontAlgn="base">
        <a:spcBef>
          <a:spcPct val="0"/>
        </a:spcBef>
        <a:spcAft>
          <a:spcPct val="0"/>
        </a:spcAft>
        <a:defRPr kumimoji="1" sz="2800">
          <a:solidFill>
            <a:schemeClr val="bg1"/>
          </a:solidFill>
          <a:latin typeface="Arial" pitchFamily="34" charset="0"/>
          <a:ea typeface="MS PGothic" pitchFamily="34" charset="-128"/>
        </a:defRPr>
      </a:lvl7pPr>
      <a:lvl8pPr marL="1371600" algn="l" rtl="0" fontAlgn="base">
        <a:spcBef>
          <a:spcPct val="0"/>
        </a:spcBef>
        <a:spcAft>
          <a:spcPct val="0"/>
        </a:spcAft>
        <a:defRPr kumimoji="1" sz="2800">
          <a:solidFill>
            <a:schemeClr val="bg1"/>
          </a:solidFill>
          <a:latin typeface="Arial" pitchFamily="34" charset="0"/>
          <a:ea typeface="MS PGothic" pitchFamily="34" charset="-128"/>
        </a:defRPr>
      </a:lvl8pPr>
      <a:lvl9pPr marL="1828800" algn="l" rtl="0" fontAlgn="base">
        <a:spcBef>
          <a:spcPct val="0"/>
        </a:spcBef>
        <a:spcAft>
          <a:spcPct val="0"/>
        </a:spcAft>
        <a:defRPr kumimoji="1" sz="2800">
          <a:solidFill>
            <a:schemeClr val="bg1"/>
          </a:solidFill>
          <a:latin typeface="Arial" pitchFamily="34" charset="0"/>
          <a:ea typeface="MS PGothic" pitchFamily="34" charset="-128"/>
        </a:defRPr>
      </a:lvl9pPr>
    </p:titleStyle>
    <p:bodyStyle>
      <a:lvl1pPr marL="342900" indent="-342900" algn="l" rtl="0" eaLnBrk="0" fontAlgn="base" hangingPunct="0">
        <a:spcBef>
          <a:spcPct val="20000"/>
        </a:spcBef>
        <a:spcAft>
          <a:spcPct val="0"/>
        </a:spcAft>
        <a:buClr>
          <a:srgbClr val="6B0029"/>
        </a:buClr>
        <a:buFont typeface="Wingdings" panose="05000000000000000000" pitchFamily="2" charset="2"/>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lumMod val="75000"/>
          </a:schemeClr>
        </a:buClr>
        <a:buFont typeface="Arial" panose="020B0604020202020204" pitchFamily="34" charset="0"/>
        <a:buChar char="•"/>
        <a:defRPr kumimoji="1" sz="2200">
          <a:solidFill>
            <a:schemeClr val="tx1"/>
          </a:solidFill>
          <a:latin typeface="+mn-lt"/>
          <a:ea typeface="+mn-ea"/>
        </a:defRPr>
      </a:lvl2pPr>
      <a:lvl3pPr marL="1143000" indent="-228600" algn="l" rtl="0" eaLnBrk="0" fontAlgn="base" hangingPunct="0">
        <a:spcBef>
          <a:spcPct val="20000"/>
        </a:spcBef>
        <a:spcAft>
          <a:spcPct val="0"/>
        </a:spcAft>
        <a:buClr>
          <a:schemeClr val="accent2"/>
        </a:buClr>
        <a:buFont typeface="Arial" panose="020B0604020202020204" pitchFamily="34" charset="0"/>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Font typeface="Arial" panose="020B0604020202020204" pitchFamily="34" charset="0"/>
        <a:buChar char="▫"/>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kumimoji="1" sz="16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7" y="3330886"/>
            <a:ext cx="6858003"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30"/>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5"/>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7"/>
            <a:ext cx="1854203"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latin typeface="Lucida Sans" charset="0"/>
                <a:ea typeface="ＭＳ Ｐゴシック" charset="0"/>
              </a:rPr>
              <a:pPr/>
              <a:t>5/9/2023</a:t>
            </a:fld>
            <a:endParaRPr lang="en-US">
              <a:latin typeface="Lucida Sans" charset="0"/>
              <a:ea typeface="ＭＳ Ｐゴシック" charset="0"/>
            </a:endParaRPr>
          </a:p>
        </p:txBody>
      </p:sp>
      <p:sp>
        <p:nvSpPr>
          <p:cNvPr id="5" name="Footer Placeholder 4"/>
          <p:cNvSpPr>
            <a:spLocks noGrp="1"/>
          </p:cNvSpPr>
          <p:nvPr>
            <p:ph type="ftr" sz="quarter" idx="3"/>
          </p:nvPr>
        </p:nvSpPr>
        <p:spPr>
          <a:xfrm>
            <a:off x="2764641" y="6459787"/>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latin typeface="Lucida Sans" charset="0"/>
              <a:ea typeface="ＭＳ Ｐゴシック" charset="0"/>
            </a:endParaRPr>
          </a:p>
        </p:txBody>
      </p:sp>
      <p:sp>
        <p:nvSpPr>
          <p:cNvPr id="6" name="Slide Number Placeholder 5"/>
          <p:cNvSpPr>
            <a:spLocks noGrp="1"/>
          </p:cNvSpPr>
          <p:nvPr>
            <p:ph type="sldNum" sz="quarter" idx="4"/>
          </p:nvPr>
        </p:nvSpPr>
        <p:spPr>
          <a:xfrm>
            <a:off x="7425346" y="6459787"/>
            <a:ext cx="984019"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latin typeface="Lucida Sans" charset="0"/>
                <a:ea typeface="ＭＳ Ｐゴシック" charset="0"/>
              </a:rPr>
              <a:pPr/>
              <a:t>‹#›</a:t>
            </a:fld>
            <a:endParaRPr lang="en-US">
              <a:latin typeface="Lucida Sans" charset="0"/>
              <a:ea typeface="ＭＳ Ｐゴシック" charset="0"/>
            </a:endParaRPr>
          </a:p>
        </p:txBody>
      </p:sp>
    </p:spTree>
    <p:extLst>
      <p:ext uri="{BB962C8B-B14F-4D97-AF65-F5344CB8AC3E}">
        <p14:creationId xmlns:p14="http://schemas.microsoft.com/office/powerpoint/2010/main" val="312427450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9.emf"/><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6.emf"/><Relationship Id="rId1" Type="http://schemas.openxmlformats.org/officeDocument/2006/relationships/slideLayout" Target="../slideLayouts/slideLayout37.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37.xml"/><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37.xml"/><Relationship Id="rId4" Type="http://schemas.openxmlformats.org/officeDocument/2006/relationships/image" Target="../media/image47.emf"/></Relationships>
</file>

<file path=ppt/slides/_rels/slide4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37.xml"/><Relationship Id="rId5" Type="http://schemas.openxmlformats.org/officeDocument/2006/relationships/image" Target="../media/image51.png"/><Relationship Id="rId4" Type="http://schemas.openxmlformats.org/officeDocument/2006/relationships/image" Target="../media/image47.emf"/></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4.xml"/><Relationship Id="rId1" Type="http://schemas.openxmlformats.org/officeDocument/2006/relationships/slideLayout" Target="../slideLayouts/slideLayout37.xml"/><Relationship Id="rId5" Type="http://schemas.openxmlformats.org/officeDocument/2006/relationships/image" Target="../media/image51.png"/><Relationship Id="rId4" Type="http://schemas.openxmlformats.org/officeDocument/2006/relationships/image" Target="../media/image5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37.xml"/><Relationship Id="rId4" Type="http://schemas.openxmlformats.org/officeDocument/2006/relationships/image" Target="../media/image60.emf"/></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37.xml"/><Relationship Id="rId4" Type="http://schemas.openxmlformats.org/officeDocument/2006/relationships/image" Target="../media/image59.emf"/></Relationships>
</file>

<file path=ppt/slides/_rels/slide6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auto">
          <a:xfrm>
            <a:off x="457200" y="838200"/>
            <a:ext cx="8229600" cy="23762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4800" b="1" dirty="0"/>
              <a:t>CS </a:t>
            </a:r>
            <a:r>
              <a:rPr lang="en-US" sz="4800" b="1" dirty="0" smtClean="0"/>
              <a:t>463</a:t>
            </a:r>
            <a:r>
              <a:rPr lang="en-US" sz="4800" b="1" dirty="0"/>
              <a:t/>
            </a:r>
            <a:br>
              <a:rPr lang="en-US" sz="4800" b="1" dirty="0"/>
            </a:br>
            <a:r>
              <a:rPr lang="en-US" sz="4800" b="1" dirty="0" smtClean="0"/>
              <a:t>Natural Language Processing</a:t>
            </a:r>
            <a:endParaRPr lang="en-US" sz="4800" b="1" dirty="0"/>
          </a:p>
        </p:txBody>
      </p:sp>
      <p:sp>
        <p:nvSpPr>
          <p:cNvPr id="5123" name="Rectangle 3"/>
          <p:cNvSpPr>
            <a:spLocks noGrp="1" noChangeArrowheads="1"/>
          </p:cNvSpPr>
          <p:nvPr>
            <p:ph type="subTitle" idx="1"/>
          </p:nvPr>
        </p:nvSpPr>
        <p:spPr>
          <a:xfrm>
            <a:off x="381000" y="5037100"/>
            <a:ext cx="8382000" cy="960263"/>
          </a:xfrm>
        </p:spPr>
        <p:txBody>
          <a:bodyPr>
            <a:spAutoFit/>
          </a:bodyPr>
          <a:lstStyle/>
          <a:p>
            <a:pPr algn="ctr" eaLnBrk="1" hangingPunct="1"/>
            <a:r>
              <a:rPr lang="en-US" sz="2400" dirty="0">
                <a:solidFill>
                  <a:srgbClr val="002060"/>
                </a:solidFill>
              </a:rPr>
              <a:t>Dr. Saleh Haridy </a:t>
            </a:r>
          </a:p>
          <a:p>
            <a:pPr algn="ctr" eaLnBrk="1" hangingPunct="1"/>
            <a:endParaRPr lang="en-US" sz="900" dirty="0"/>
          </a:p>
          <a:p>
            <a:pPr algn="ctr" eaLnBrk="1" hangingPunct="1"/>
            <a:r>
              <a:rPr lang="en-US" sz="1800" dirty="0" smtClean="0"/>
              <a:t>2022-2023</a:t>
            </a:r>
            <a:endParaRPr 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1" y="243840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124200" y="1383267"/>
                <a:ext cx="21377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124200" y="1383267"/>
                <a:ext cx="2137701" cy="369332"/>
              </a:xfrm>
              <a:prstGeom prst="rect">
                <a:avLst/>
              </a:prstGeom>
              <a:blipFill>
                <a:blip r:embed="rId2"/>
                <a:stretch>
                  <a:fillRect l="-1143" r="-4286" b="-38333"/>
                </a:stretch>
              </a:blipFill>
            </p:spPr>
            <p:txBody>
              <a:bodyPr/>
              <a:lstStyle/>
              <a:p>
                <a:r>
                  <a:rPr lang="en-US">
                    <a:noFill/>
                  </a:rPr>
                  <a:t> </a:t>
                </a:r>
              </a:p>
            </p:txBody>
          </p:sp>
        </mc:Fallback>
      </mc:AlternateContent>
    </p:spTree>
    <p:extLst>
      <p:ext uri="{BB962C8B-B14F-4D97-AF65-F5344CB8AC3E}">
        <p14:creationId xmlns:p14="http://schemas.microsoft.com/office/powerpoint/2010/main" val="361122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95400"/>
                <a:ext cx="7543801" cy="4572000"/>
              </a:xfrm>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r>
                  <a:rPr lang="en-US" sz="3200" i="1" dirty="0" smtClean="0">
                    <a:latin typeface="Calibri" charset="0"/>
                  </a:rPr>
                  <a:t>Output</a:t>
                </a:r>
                <a:r>
                  <a:rPr lang="en-US" sz="3200" dirty="0">
                    <a:latin typeface="Calibri" charset="0"/>
                  </a:rPr>
                  <a:t>: a predicted class </a:t>
                </a:r>
                <a14:m>
                  <m:oMath xmlns:m="http://schemas.openxmlformats.org/officeDocument/2006/math">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95400"/>
                <a:ext cx="7543801" cy="4572000"/>
              </a:xfrm>
              <a:blipFill>
                <a:blip r:embed="rId2"/>
                <a:stretch>
                  <a:fillRect l="-3231" t="-2800"/>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4" name="Rectangle 3"/>
              <p:cNvSpPr txBox="1">
                <a:spLocks noChangeArrowheads="1"/>
              </p:cNvSpPr>
              <p:nvPr/>
            </p:nvSpPr>
            <p:spPr>
              <a:xfrm>
                <a:off x="822960" y="3733800"/>
                <a:ext cx="8016240" cy="34290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sz="3200" dirty="0" smtClean="0">
                    <a:latin typeface="Calibri" charset="0"/>
                  </a:rPr>
                  <a:t>Given a series of input/output pairs:</a:t>
                </a:r>
              </a:p>
              <a:p>
                <a:pPr lvl="1" fontAlgn="auto"/>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pPr fontAlgn="auto"/>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fontAlgn="auto"/>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fontAlgn="auto"/>
                <a:r>
                  <a:rPr lang="en-US" sz="2800" dirty="0">
                    <a:latin typeface="Calibri" charset="0"/>
                  </a:rPr>
                  <a:t>We compute an output: a predicted class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4" name="Rectangle 3"/>
              <p:cNvSpPr txBox="1">
                <a:spLocks noRot="1" noChangeAspect="1" noMove="1" noResize="1" noEditPoints="1" noAdjustHandles="1" noChangeArrowheads="1" noChangeShapeType="1" noTextEdit="1"/>
              </p:cNvSpPr>
              <p:nvPr/>
            </p:nvSpPr>
            <p:spPr>
              <a:xfrm>
                <a:off x="822960" y="3733800"/>
                <a:ext cx="8016240" cy="3429000"/>
              </a:xfrm>
              <a:prstGeom prst="rect">
                <a:avLst/>
              </a:prstGeom>
              <a:blipFill>
                <a:blip r:embed="rId3"/>
                <a:stretch>
                  <a:fillRect l="-3042" t="-3737" r="-1369"/>
                </a:stretch>
              </a:blipFill>
            </p:spPr>
            <p:txBody>
              <a:bodyPr/>
              <a:lstStyle/>
              <a:p>
                <a:r>
                  <a:rPr lang="ar-SA">
                    <a:noFill/>
                  </a:rPr>
                  <a:t> </a:t>
                </a:r>
              </a:p>
            </p:txBody>
          </p:sp>
        </mc:Fallback>
      </mc:AlternateContent>
    </p:spTree>
    <p:extLst>
      <p:ext uri="{BB962C8B-B14F-4D97-AF65-F5344CB8AC3E}">
        <p14:creationId xmlns:p14="http://schemas.microsoft.com/office/powerpoint/2010/main" val="239634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457200" y="1295400"/>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a:t>
            </a:r>
            <a:r>
              <a:rPr lang="en-US" dirty="0" smtClean="0"/>
              <a:t>x</a:t>
            </a:r>
            <a:r>
              <a:rPr lang="en-US" baseline="-25000" dirty="0" smtClean="0"/>
              <a:t>i</a:t>
            </a:r>
            <a:endParaRPr lang="en-US" dirty="0"/>
          </a:p>
          <a:p>
            <a:pPr marL="457200" indent="-457200">
              <a:buFont typeface="Arial" panose="020B0604020202020204" pitchFamily="34" charset="0"/>
              <a:buChar char="•"/>
            </a:pPr>
            <a:r>
              <a:rPr lang="en-US" dirty="0" smtClean="0"/>
              <a:t>Assume that we build a sentiment classifier from user reviews, </a:t>
            </a:r>
            <a:r>
              <a:rPr lang="en-US" dirty="0"/>
              <a:t>review </a:t>
            </a:r>
            <a:r>
              <a:rPr lang="en-US" dirty="0" smtClean="0"/>
              <a:t>contains the following words </a:t>
            </a:r>
            <a:endParaRPr lang="en-US" dirty="0"/>
          </a:p>
          <a:p>
            <a:pPr marL="854075" lvl="1" indent="-457200">
              <a:buFont typeface="Arial" panose="020B0604020202020204" pitchFamily="34" charset="0"/>
              <a:buChar char="•"/>
            </a:pPr>
            <a:r>
              <a:rPr lang="en-US" dirty="0"/>
              <a:t>x</a:t>
            </a:r>
            <a:r>
              <a:rPr lang="en-US" baseline="-25000" dirty="0"/>
              <a:t>i</a:t>
            </a:r>
            <a:r>
              <a:rPr lang="en-US" dirty="0"/>
              <a:t> </a:t>
            </a:r>
            <a:r>
              <a:rPr lang="en-US" dirty="0" smtClean="0"/>
              <a:t>=‘</a:t>
            </a:r>
            <a:r>
              <a:rPr lang="en-US" dirty="0">
                <a:solidFill>
                  <a:srgbClr val="0000CC"/>
                </a:solidFill>
                <a:latin typeface="Courier" pitchFamily="2" charset="0"/>
              </a:rPr>
              <a:t>awesome</a:t>
            </a:r>
            <a:r>
              <a:rPr lang="en-US" dirty="0" smtClean="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a:t>
            </a:r>
            <a:r>
              <a:rPr lang="en-US" dirty="0" smtClean="0"/>
              <a:t>= ‘</a:t>
            </a:r>
            <a:r>
              <a:rPr lang="en-US" dirty="0" smtClean="0">
                <a:solidFill>
                  <a:srgbClr val="0000CC"/>
                </a:solidFill>
                <a:latin typeface="Courier" pitchFamily="2" charset="0"/>
              </a:rPr>
              <a:t>terrible</a:t>
            </a:r>
            <a:r>
              <a:rPr lang="en-US" dirty="0" smtClean="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a:t>
            </a:r>
            <a:r>
              <a:rPr lang="en-US" dirty="0" smtClean="0"/>
              <a:t>= ‘</a:t>
            </a:r>
            <a:r>
              <a:rPr lang="en-US" dirty="0" smtClean="0">
                <a:solidFill>
                  <a:srgbClr val="0000CC"/>
                </a:solidFill>
                <a:latin typeface="Courier" pitchFamily="2" charset="0"/>
              </a:rPr>
              <a:t>ordinary</a:t>
            </a:r>
            <a:r>
              <a:rPr lang="en-US" dirty="0" smtClean="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03457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620427" y="440911"/>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593287" y="1905000"/>
                <a:ext cx="8321040" cy="3333750"/>
              </a:xfrm>
            </p:spPr>
            <p:txBody>
              <a:bodyPr>
                <a:normAutofit/>
              </a:bodyPr>
              <a:lstStyle/>
              <a:p>
                <a:r>
                  <a:rPr lang="en-US" sz="3200" dirty="0">
                    <a:latin typeface="Calibri" charset="0"/>
                  </a:rPr>
                  <a:t>Input </a:t>
                </a:r>
                <a:r>
                  <a:rPr lang="en-US" sz="3200" dirty="0" smtClean="0">
                    <a:latin typeface="Calibri" charset="0"/>
                  </a:rPr>
                  <a:t>observation represented as  a vector  of set of </a:t>
                </a:r>
                <a:r>
                  <a:rPr lang="en-US" sz="3200" dirty="0" err="1" smtClean="0">
                    <a:latin typeface="Calibri" charset="0"/>
                  </a:rPr>
                  <a:t>featurs</a:t>
                </a:r>
                <a:r>
                  <a:rPr lang="en-US" sz="3200" dirty="0" smtClean="0">
                    <a:latin typeface="Calibri" charset="0"/>
                  </a:rPr>
                  <a:t> </a:t>
                </a:r>
                <a:r>
                  <a:rPr lang="en-US" sz="3200" i="1" dirty="0" smtClean="0">
                    <a:solidFill>
                      <a:srgbClr val="FF0000"/>
                    </a:solidFill>
                    <a:latin typeface="Calibri" charset="0"/>
                  </a:rPr>
                  <a:t>x </a:t>
                </a:r>
                <a:r>
                  <a:rPr lang="en-US" sz="3200" i="1" dirty="0">
                    <a:solidFill>
                      <a:srgbClr val="FF0000"/>
                    </a:solidFill>
                    <a:latin typeface="Calibri" charset="0"/>
                  </a:rPr>
                  <a:t>=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593287" y="1905000"/>
                <a:ext cx="8321040" cy="3333750"/>
              </a:xfrm>
              <a:blipFill>
                <a:blip r:embed="rId2"/>
                <a:stretch>
                  <a:fillRect l="-2930" t="-3846" r="-1465"/>
                </a:stretch>
              </a:blipFill>
            </p:spPr>
            <p:txBody>
              <a:bodyPr/>
              <a:lstStyle/>
              <a:p>
                <a:r>
                  <a:rPr lang="ar-S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692906" y="5105400"/>
                <a:ext cx="6501395" cy="1231106"/>
              </a:xfrm>
              <a:prstGeom prst="rect">
                <a:avLst/>
              </a:prstGeom>
              <a:noFill/>
            </p:spPr>
            <p:txBody>
              <a:bodyPr wrap="none" rtlCol="0">
                <a:spAutoFit/>
              </a:bodyPr>
              <a:lstStyle/>
              <a:p>
                <a:pPr algn="ctr"/>
                <a:r>
                  <a:rPr lang="en-US" sz="2800" dirty="0" smtClean="0">
                    <a:solidFill>
                      <a:srgbClr val="000000"/>
                    </a:solidFill>
                    <a:latin typeface="Calibri" panose="020F0502020204030204"/>
                    <a:ea typeface="ＭＳ Ｐゴシック" charset="0"/>
                  </a:rPr>
                  <a:t>(multinomial /multiclass logistic </a:t>
                </a:r>
                <a:r>
                  <a:rPr lang="en-US" sz="2800" dirty="0">
                    <a:solidFill>
                      <a:srgbClr val="000000"/>
                    </a:solidFill>
                    <a:latin typeface="Calibri" panose="020F0502020204030204"/>
                    <a:ea typeface="ＭＳ Ｐゴシック" charset="0"/>
                  </a:rPr>
                  <a:t>regression</a:t>
                </a:r>
                <a:r>
                  <a:rPr lang="en-US" sz="2800" dirty="0" smtClean="0">
                    <a:solidFill>
                      <a:srgbClr val="000000"/>
                    </a:solidFill>
                    <a:latin typeface="Calibri" panose="020F0502020204030204"/>
                    <a:ea typeface="ＭＳ Ｐゴシック" charset="0"/>
                  </a:rPr>
                  <a:t>:</a:t>
                </a:r>
              </a:p>
              <a:p>
                <a:pPr algn="ct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{0, 1, 2, 3, 4}</a:t>
                </a:r>
                <a:r>
                  <a:rPr lang="en-US" sz="2800" i="1" dirty="0">
                    <a:solidFill>
                      <a:srgbClr val="000000"/>
                    </a:solidFill>
                    <a:latin typeface="Calibri" charset="0"/>
                    <a:ea typeface="ＭＳ Ｐゴシック" charset="0"/>
                    <a:sym typeface="Symbol" charset="0"/>
                  </a:rPr>
                  <a:t>)</a:t>
                </a:r>
                <a:endParaRPr lang="en-US" sz="2800" i="1" baseline="-25000" dirty="0">
                  <a:solidFill>
                    <a:srgbClr val="000000"/>
                  </a:solidFill>
                  <a:latin typeface="Calibri" charset="0"/>
                  <a:ea typeface="ＭＳ Ｐゴシック" charset="0"/>
                </a:endParaRPr>
              </a:p>
              <a:p>
                <a:pPr algn="ctr"/>
                <a:endParaRPr lang="en-US" dirty="0">
                  <a:solidFill>
                    <a:srgbClr val="000000"/>
                  </a:solidFill>
                  <a:latin typeface="Calibri" panose="020F0502020204030204"/>
                  <a:ea typeface="ＭＳ Ｐゴシック" charset="0"/>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692906" y="5105400"/>
                <a:ext cx="6501395" cy="1231106"/>
              </a:xfrm>
              <a:prstGeom prst="rect">
                <a:avLst/>
              </a:prstGeom>
              <a:blipFill>
                <a:blip r:embed="rId3"/>
                <a:stretch>
                  <a:fillRect l="-1501" t="-4975" r="-1313"/>
                </a:stretch>
              </a:blipFill>
            </p:spPr>
            <p:txBody>
              <a:bodyPr/>
              <a:lstStyle/>
              <a:p>
                <a:r>
                  <a:rPr lang="ar-SA">
                    <a:noFill/>
                  </a:rPr>
                  <a:t> </a:t>
                </a:r>
              </a:p>
            </p:txBody>
          </p:sp>
        </mc:Fallback>
      </mc:AlternateContent>
    </p:spTree>
    <p:extLst>
      <p:ext uri="{BB962C8B-B14F-4D97-AF65-F5344CB8AC3E}">
        <p14:creationId xmlns:p14="http://schemas.microsoft.com/office/powerpoint/2010/main" val="127363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33400" y="58752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800" y="1371600"/>
            <a:ext cx="8153401" cy="4343400"/>
          </a:xfrm>
        </p:spPr>
        <p:txBody>
          <a:bodyPr>
            <a:normAutofit/>
          </a:bodyPr>
          <a:lstStyle/>
          <a:p>
            <a:r>
              <a:rPr lang="en-US" dirty="0"/>
              <a:t>For each feature x</a:t>
            </a:r>
            <a:r>
              <a:rPr lang="en-US" baseline="-25000" dirty="0"/>
              <a:t>i</a:t>
            </a:r>
            <a:r>
              <a:rPr lang="en-US" dirty="0"/>
              <a:t>, weight </a:t>
            </a:r>
            <a:r>
              <a:rPr lang="en-US" dirty="0" err="1"/>
              <a:t>w</a:t>
            </a:r>
            <a:r>
              <a:rPr lang="en-US" baseline="-25000" dirty="0" err="1"/>
              <a:t>i</a:t>
            </a:r>
            <a:r>
              <a:rPr lang="en-US" dirty="0"/>
              <a:t> tells us importance of x</a:t>
            </a:r>
            <a:r>
              <a:rPr lang="en-US" baseline="-25000" dirty="0"/>
              <a:t>i</a:t>
            </a:r>
            <a:endParaRPr lang="en-US" dirty="0"/>
          </a:p>
          <a:p>
            <a:pPr lvl="1"/>
            <a:r>
              <a:rPr lang="en-US" dirty="0"/>
              <a:t>(Plus we'll have a bias b)</a:t>
            </a:r>
          </a:p>
          <a:p>
            <a:r>
              <a:rPr lang="en-US" dirty="0"/>
              <a:t>We'll sum up all the weighted features and the bias</a:t>
            </a:r>
          </a:p>
          <a:p>
            <a:endParaRPr lang="en-US" dirty="0"/>
          </a:p>
          <a:p>
            <a:endParaRPr lang="en-US" dirty="0"/>
          </a:p>
          <a:p>
            <a:endParaRPr lang="en-US" dirty="0"/>
          </a:p>
          <a:p>
            <a:endParaRPr lang="en-US" dirty="0"/>
          </a:p>
          <a:p>
            <a:r>
              <a:rPr lang="en-US" dirty="0"/>
              <a:t>If this sum is high, we say y=1; if low, then y=0</a:t>
            </a:r>
          </a:p>
        </p:txBody>
      </p:sp>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3"/>
          <a:stretch>
            <a:fillRect/>
          </a:stretch>
        </p:blipFill>
        <p:spPr>
          <a:xfrm>
            <a:off x="2466213" y="4321993"/>
            <a:ext cx="3951482" cy="617419"/>
          </a:xfrm>
          <a:prstGeom prst="rect">
            <a:avLst/>
          </a:prstGeom>
        </p:spPr>
      </p:pic>
      <p:pic>
        <p:nvPicPr>
          <p:cNvPr id="7" name="Picture 6"/>
          <p:cNvPicPr>
            <a:picLocks noChangeAspect="1"/>
          </p:cNvPicPr>
          <p:nvPr/>
        </p:nvPicPr>
        <p:blipFill>
          <a:blip r:embed="rId4"/>
          <a:stretch>
            <a:fillRect/>
          </a:stretch>
        </p:blipFill>
        <p:spPr>
          <a:xfrm>
            <a:off x="2438400" y="3184807"/>
            <a:ext cx="2794651" cy="979018"/>
          </a:xfrm>
          <a:prstGeom prst="rect">
            <a:avLst/>
          </a:prstGeom>
        </p:spPr>
      </p:pic>
      <p:sp>
        <p:nvSpPr>
          <p:cNvPr id="8" name="TextBox 7"/>
          <p:cNvSpPr txBox="1"/>
          <p:nvPr/>
        </p:nvSpPr>
        <p:spPr>
          <a:xfrm>
            <a:off x="5233051" y="3517494"/>
            <a:ext cx="3352800" cy="646331"/>
          </a:xfrm>
          <a:prstGeom prst="rect">
            <a:avLst/>
          </a:prstGeom>
          <a:noFill/>
        </p:spPr>
        <p:txBody>
          <a:bodyPr wrap="square" rtlCol="1">
            <a:spAutoFit/>
          </a:bodyPr>
          <a:lstStyle/>
          <a:p>
            <a:r>
              <a:rPr lang="en-US" dirty="0" smtClean="0"/>
              <a:t>Represented as  dot product of two vectors</a:t>
            </a:r>
            <a:endParaRPr lang="ar-SA" dirty="0"/>
          </a:p>
        </p:txBody>
      </p:sp>
      <p:sp>
        <p:nvSpPr>
          <p:cNvPr id="9" name="TextBox 8"/>
          <p:cNvSpPr txBox="1"/>
          <p:nvPr/>
        </p:nvSpPr>
        <p:spPr>
          <a:xfrm>
            <a:off x="838200" y="5550181"/>
            <a:ext cx="7467600" cy="830997"/>
          </a:xfrm>
          <a:prstGeom prst="rect">
            <a:avLst/>
          </a:prstGeom>
          <a:noFill/>
        </p:spPr>
        <p:txBody>
          <a:bodyPr wrap="square" rtlCol="1">
            <a:spAutoFit/>
          </a:bodyPr>
          <a:lstStyle/>
          <a:p>
            <a:r>
              <a:rPr lang="en-US" sz="2400" dirty="0" smtClean="0"/>
              <a:t>This is the linear regression model, how to convert it to a logistic regression</a:t>
            </a:r>
            <a:endParaRPr lang="ar-SA" sz="2400" dirty="0"/>
          </a:p>
        </p:txBody>
      </p:sp>
    </p:spTree>
    <p:extLst>
      <p:ext uri="{BB962C8B-B14F-4D97-AF65-F5344CB8AC3E}">
        <p14:creationId xmlns:p14="http://schemas.microsoft.com/office/powerpoint/2010/main" val="183479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a:xfrm>
            <a:off x="609600" y="1066799"/>
            <a:ext cx="8153400" cy="4572000"/>
          </a:xfrm>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
        <p:nvSpPr>
          <p:cNvPr id="4" name="Title 1">
            <a:extLst>
              <a:ext uri="{FF2B5EF4-FFF2-40B4-BE49-F238E27FC236}">
                <a16:creationId xmlns:a16="http://schemas.microsoft.com/office/drawing/2014/main" id="{B3296AE7-F6BE-2E48-902E-151BC867E8C2}"/>
              </a:ext>
            </a:extLst>
          </p:cNvPr>
          <p:cNvSpPr txBox="1">
            <a:spLocks/>
          </p:cNvSpPr>
          <p:nvPr/>
        </p:nvSpPr>
        <p:spPr>
          <a:xfrm>
            <a:off x="732027" y="4399433"/>
            <a:ext cx="8545033" cy="742950"/>
          </a:xfrm>
          <a:prstGeom prst="rect">
            <a:avLst/>
          </a:prstGeom>
        </p:spPr>
        <p:txBody>
          <a:bodyPr vert="horz" lIns="91440" tIns="45720" rIns="91440" bIns="45720" rtlCol="0" anchor="b">
            <a:normAutofit fontScale="90000" lnSpcReduction="20000"/>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n-US" dirty="0" smtClean="0"/>
              <a:t> The problem:  z isn't a probability, it's just a number!</a:t>
            </a:r>
            <a:endParaRPr lang="en-US" dirty="0"/>
          </a:p>
        </p:txBody>
      </p:sp>
      <p:sp>
        <p:nvSpPr>
          <p:cNvPr id="5" name="Content Placeholder 7">
            <a:extLst>
              <a:ext uri="{FF2B5EF4-FFF2-40B4-BE49-F238E27FC236}">
                <a16:creationId xmlns:a16="http://schemas.microsoft.com/office/drawing/2014/main" id="{2EB2DC85-7C39-044B-993D-89D8C9223188}"/>
              </a:ext>
            </a:extLst>
          </p:cNvPr>
          <p:cNvSpPr txBox="1">
            <a:spLocks/>
          </p:cNvSpPr>
          <p:nvPr/>
        </p:nvSpPr>
        <p:spPr>
          <a:xfrm>
            <a:off x="714231" y="5353421"/>
            <a:ext cx="8305799" cy="570756"/>
          </a:xfrm>
          <a:prstGeom prst="rect">
            <a:avLst/>
          </a:prstGeom>
        </p:spPr>
        <p:txBody>
          <a:bodyPr vert="horz" lIns="0" tIns="45720" rIns="0" bIns="45720" rtlCol="0">
            <a:normAutofit fontScale="85000" lnSpcReduction="100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smtClean="0"/>
              <a:t>Solution: use a sigmoid/logistic function of z that goes from 0 to 1</a:t>
            </a:r>
            <a:endParaRPr lang="en-US" dirty="0"/>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2"/>
          <a:stretch>
            <a:fillRect/>
          </a:stretch>
        </p:blipFill>
        <p:spPr>
          <a:xfrm>
            <a:off x="2888379" y="4723222"/>
            <a:ext cx="3595841" cy="561850"/>
          </a:xfrm>
          <a:prstGeom prst="rect">
            <a:avLst/>
          </a:prstGeom>
        </p:spPr>
      </p:pic>
      <p:pic>
        <p:nvPicPr>
          <p:cNvPr id="7" name="Picture 6">
            <a:extLst>
              <a:ext uri="{FF2B5EF4-FFF2-40B4-BE49-F238E27FC236}">
                <a16:creationId xmlns:a16="http://schemas.microsoft.com/office/drawing/2014/main" id="{E25DC0E0-657A-3E4B-B87E-B1F777E545F9}"/>
              </a:ext>
            </a:extLst>
          </p:cNvPr>
          <p:cNvPicPr>
            <a:picLocks noChangeAspect="1"/>
          </p:cNvPicPr>
          <p:nvPr/>
        </p:nvPicPr>
        <p:blipFill>
          <a:blip r:embed="rId3"/>
          <a:srcRect/>
          <a:stretch/>
        </p:blipFill>
        <p:spPr>
          <a:xfrm>
            <a:off x="1295400" y="5638799"/>
            <a:ext cx="5365669" cy="1001590"/>
          </a:xfrm>
          <a:prstGeom prst="rect">
            <a:avLst/>
          </a:prstGeom>
        </p:spPr>
      </p:pic>
    </p:spTree>
    <p:extLst>
      <p:ext uri="{BB962C8B-B14F-4D97-AF65-F5344CB8AC3E}">
        <p14:creationId xmlns:p14="http://schemas.microsoft.com/office/powerpoint/2010/main" val="2907997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16</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2101289"/>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3280622"/>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a:endParaRPr>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895601"/>
            <a:ext cx="3959946" cy="1519979"/>
          </a:xfrm>
          <a:prstGeom prst="rect">
            <a:avLst/>
          </a:prstGeom>
        </p:spPr>
      </p:pic>
    </p:spTree>
    <p:extLst>
      <p:ext uri="{BB962C8B-B14F-4D97-AF65-F5344CB8AC3E}">
        <p14:creationId xmlns:p14="http://schemas.microsoft.com/office/powerpoint/2010/main" val="477684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931594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1072204"/>
            <a:ext cx="7543800" cy="369300"/>
          </a:xfrm>
        </p:spPr>
        <p:txBody>
          <a:bodyPr>
            <a:normAutofit fontScale="90000"/>
          </a:bodyPr>
          <a:lstStyle/>
          <a:p>
            <a:r>
              <a:rPr lang="en-US" dirty="0"/>
              <a:t>Making probabilities with </a:t>
            </a:r>
            <a:r>
              <a:rPr lang="en-US" dirty="0" err="1"/>
              <a:t>sigmoids</a:t>
            </a:r>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1673263"/>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3" y="3429001"/>
            <a:ext cx="5949953" cy="2497510"/>
          </a:xfrm>
          <a:prstGeom prst="rect">
            <a:avLst/>
          </a:prstGeom>
        </p:spPr>
      </p:pic>
    </p:spTree>
    <p:extLst>
      <p:ext uri="{BB962C8B-B14F-4D97-AF65-F5344CB8AC3E}">
        <p14:creationId xmlns:p14="http://schemas.microsoft.com/office/powerpoint/2010/main" val="349988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493074" y="470448"/>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199" y="1569799"/>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574561"/>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69" y="1498362"/>
            <a:ext cx="378630" cy="461665"/>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7" y="2339047"/>
            <a:ext cx="1396536" cy="830997"/>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Because</a:t>
            </a:r>
          </a:p>
          <a:p>
            <a:endParaRPr lang="en-US" sz="2400" dirty="0">
              <a:solidFill>
                <a:srgbClr val="000000"/>
              </a:solidFill>
              <a:latin typeface="Lucida Sans" charset="0"/>
              <a:ea typeface="ＭＳ Ｐゴシック" charset="0"/>
            </a:endParaRPr>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3" y="2824339"/>
            <a:ext cx="2286000" cy="439615"/>
          </a:xfrm>
          <a:prstGeom prst="rect">
            <a:avLst/>
          </a:prstGeom>
        </p:spPr>
      </p:pic>
      <p:sp>
        <p:nvSpPr>
          <p:cNvPr id="10" name="Title 1">
            <a:extLst>
              <a:ext uri="{FF2B5EF4-FFF2-40B4-BE49-F238E27FC236}">
                <a16:creationId xmlns:a16="http://schemas.microsoft.com/office/drawing/2014/main" id="{50157C93-E309-6343-A358-E23B17E1042D}"/>
              </a:ext>
            </a:extLst>
          </p:cNvPr>
          <p:cNvSpPr txBox="1">
            <a:spLocks/>
          </p:cNvSpPr>
          <p:nvPr/>
        </p:nvSpPr>
        <p:spPr>
          <a:xfrm>
            <a:off x="381000" y="3843371"/>
            <a:ext cx="7543800" cy="680397"/>
          </a:xfrm>
          <a:prstGeom prst="rect">
            <a:avLst/>
          </a:prstGeom>
        </p:spPr>
        <p:txBody>
          <a:bodyPr vert="horz" lIns="91440" tIns="45720" rIns="91440" bIns="45720" rtlCol="0" anchor="b">
            <a:norm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n-US" dirty="0" smtClean="0"/>
              <a:t>Turning a probability into a </a:t>
            </a:r>
            <a:r>
              <a:rPr lang="en-US" dirty="0" err="1" smtClean="0"/>
              <a:t>decesion</a:t>
            </a:r>
            <a:endParaRPr lang="en-US" dirty="0"/>
          </a:p>
        </p:txBody>
      </p:sp>
      <p:pic>
        <p:nvPicPr>
          <p:cNvPr id="12" name="Content Placeholder 4">
            <a:extLst>
              <a:ext uri="{FF2B5EF4-FFF2-40B4-BE49-F238E27FC236}">
                <a16:creationId xmlns:a16="http://schemas.microsoft.com/office/drawing/2014/main" id="{E9F790B0-B70D-DE45-B74A-BF4E26C78D74}"/>
              </a:ext>
            </a:extLst>
          </p:cNvPr>
          <p:cNvPicPr>
            <a:picLocks noChangeAspect="1"/>
          </p:cNvPicPr>
          <p:nvPr/>
        </p:nvPicPr>
        <p:blipFill>
          <a:blip r:embed="rId6"/>
          <a:stretch>
            <a:fillRect/>
          </a:stretch>
        </p:blipFill>
        <p:spPr>
          <a:xfrm>
            <a:off x="748628" y="4423219"/>
            <a:ext cx="5684517" cy="1470819"/>
          </a:xfrm>
          <a:prstGeom prst="rect">
            <a:avLst/>
          </a:prstGeom>
        </p:spPr>
      </p:pic>
      <p:sp>
        <p:nvSpPr>
          <p:cNvPr id="13" name="TextBox 12">
            <a:extLst>
              <a:ext uri="{FF2B5EF4-FFF2-40B4-BE49-F238E27FC236}">
                <a16:creationId xmlns:a16="http://schemas.microsoft.com/office/drawing/2014/main" id="{DAD54E96-8FBE-DE4B-9D80-8A35B738F321}"/>
              </a:ext>
            </a:extLst>
          </p:cNvPr>
          <p:cNvSpPr txBox="1"/>
          <p:nvPr/>
        </p:nvSpPr>
        <p:spPr>
          <a:xfrm>
            <a:off x="1524000" y="6212002"/>
            <a:ext cx="6538970" cy="461665"/>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0.5 here is called the </a:t>
            </a:r>
            <a:r>
              <a:rPr lang="en-US" sz="2400" b="1" dirty="0">
                <a:solidFill>
                  <a:srgbClr val="000000"/>
                </a:solidFill>
                <a:latin typeface="Lucida Sans" charset="0"/>
                <a:ea typeface="ＭＳ Ｐゴシック" charset="0"/>
              </a:rPr>
              <a:t>decision boundary</a:t>
            </a:r>
            <a:r>
              <a:rPr lang="en-US" sz="2400" dirty="0">
                <a:solidFill>
                  <a:srgbClr val="000000"/>
                </a:solidFill>
                <a:latin typeface="Lucida Sans" charset="0"/>
                <a:ea typeface="ＭＳ Ｐゴシック" charset="0"/>
              </a:rPr>
              <a:t> </a:t>
            </a:r>
          </a:p>
        </p:txBody>
      </p:sp>
    </p:spTree>
    <p:extLst>
      <p:ext uri="{BB962C8B-B14F-4D97-AF65-F5344CB8AC3E}">
        <p14:creationId xmlns:p14="http://schemas.microsoft.com/office/powerpoint/2010/main" val="237866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514600"/>
            <a:ext cx="7620000" cy="1569660"/>
          </a:xfrm>
          <a:prstGeom prst="rect">
            <a:avLst/>
          </a:prstGeom>
          <a:noFill/>
        </p:spPr>
        <p:txBody>
          <a:bodyPr wrap="square" rtlCol="1">
            <a:spAutoFit/>
          </a:bodyPr>
          <a:lstStyle/>
          <a:p>
            <a:pPr algn="ctr"/>
            <a:r>
              <a:rPr lang="en-US" sz="4800" dirty="0"/>
              <a:t>Text classification using logistic regression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29315" y="174148"/>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555358" y="1219200"/>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a:endParaRPr>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27456" y="3020851"/>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a:solidFill>
                <a:srgbClr val="000000"/>
              </a:solidFill>
              <a:latin typeface="Lucida Sans" pitchFamily="-65" charset="0"/>
              <a:ea typeface="ＭＳ Ｐゴシック"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05578" y="2874667"/>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a:solidFill>
                <a:srgbClr val="000000"/>
              </a:solidFill>
              <a:latin typeface="Lucida Sans" pitchFamily="-65" charset="0"/>
              <a:ea typeface="ＭＳ Ｐゴシック"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05578" y="4884992"/>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a:endParaRPr>
          </a:p>
        </p:txBody>
      </p:sp>
      <p:sp>
        <p:nvSpPr>
          <p:cNvPr id="17" name="TextBox 16">
            <a:extLst>
              <a:ext uri="{FF2B5EF4-FFF2-40B4-BE49-F238E27FC236}">
                <a16:creationId xmlns:a16="http://schemas.microsoft.com/office/drawing/2014/main" id="{504823CD-D996-F549-8F74-DDA4A8F59403}"/>
              </a:ext>
            </a:extLst>
          </p:cNvPr>
          <p:cNvSpPr txBox="1"/>
          <p:nvPr/>
        </p:nvSpPr>
        <p:spPr>
          <a:xfrm>
            <a:off x="4144504" y="4793122"/>
            <a:ext cx="1128835" cy="523220"/>
          </a:xfrm>
          <a:prstGeom prst="rect">
            <a:avLst/>
          </a:prstGeom>
          <a:noFill/>
        </p:spPr>
        <p:txBody>
          <a:bodyPr wrap="none" rtlCol="0">
            <a:spAutoFit/>
          </a:bodyPr>
          <a:lstStyle/>
          <a:p>
            <a:r>
              <a:rPr lang="en-US" sz="2800" dirty="0" err="1">
                <a:solidFill>
                  <a:srgbClr val="000000"/>
                </a:solidFill>
                <a:latin typeface="Calibri" panose="020F0502020204030204"/>
                <a:ea typeface="ＭＳ Ｐゴシック" charset="0"/>
              </a:rPr>
              <a:t>wx</a:t>
            </a:r>
            <a:r>
              <a:rPr lang="en-US" sz="2800" dirty="0">
                <a:solidFill>
                  <a:srgbClr val="000000"/>
                </a:solidFill>
                <a:latin typeface="Calibri" panose="020F0502020204030204"/>
                <a:ea typeface="ＭＳ Ｐゴシック" charset="0"/>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035749" y="167861"/>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08322" y="2824864"/>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235148" y="3069748"/>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1044" y="1512139"/>
            <a:ext cx="1112805" cy="523220"/>
          </a:xfrm>
          <a:prstGeom prst="rect">
            <a:avLst/>
          </a:prstGeom>
          <a:noFill/>
        </p:spPr>
        <p:txBody>
          <a:bodyPr wrap="none" rtlCol="0">
            <a:spAutoFit/>
          </a:bodyPr>
          <a:lstStyle/>
          <a:p>
            <a:r>
              <a:rPr lang="en-US" sz="2800" dirty="0">
                <a:solidFill>
                  <a:srgbClr val="000000"/>
                </a:solidFill>
                <a:latin typeface="Calibri" panose="020F0502020204030204"/>
                <a:ea typeface="ＭＳ Ｐゴシック" charset="0"/>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546564" y="1552531"/>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2400">
              <a:solidFill>
                <a:srgbClr val="000000"/>
              </a:solidFill>
              <a:latin typeface="Lucida Sans" pitchFamily="-65" charset="0"/>
              <a:ea typeface="ＭＳ Ｐゴシック" charset="0"/>
            </a:endParaRPr>
          </a:p>
        </p:txBody>
      </p:sp>
      <p:pic>
        <p:nvPicPr>
          <p:cNvPr id="21"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4"/>
          <a:stretch>
            <a:fillRect/>
          </a:stretch>
        </p:blipFill>
        <p:spPr>
          <a:xfrm>
            <a:off x="328500" y="5173602"/>
            <a:ext cx="5684517" cy="1470819"/>
          </a:xfrm>
          <a:prstGeom prst="rect">
            <a:avLst/>
          </a:prstGeom>
        </p:spPr>
      </p:pic>
      <p:sp>
        <p:nvSpPr>
          <p:cNvPr id="22" name="TextBox 21">
            <a:extLst>
              <a:ext uri="{FF2B5EF4-FFF2-40B4-BE49-F238E27FC236}">
                <a16:creationId xmlns:a16="http://schemas.microsoft.com/office/drawing/2014/main" id="{954B33F4-F8C2-6C41-81BF-2E682B84AEFE}"/>
              </a:ext>
            </a:extLst>
          </p:cNvPr>
          <p:cNvSpPr txBox="1"/>
          <p:nvPr/>
        </p:nvSpPr>
        <p:spPr>
          <a:xfrm>
            <a:off x="5698528" y="5353526"/>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ea typeface="ＭＳ Ｐゴシック" charset="0"/>
                <a:cs typeface="Times New Roman" panose="02020603050405020304" pitchFamily="18" charset="0"/>
              </a:rPr>
              <a:t>if </a:t>
            </a:r>
            <a:r>
              <a:rPr lang="en-US" sz="3600" dirty="0" err="1">
                <a:solidFill>
                  <a:srgbClr val="0000CC"/>
                </a:solidFill>
                <a:latin typeface="Times New Roman" panose="02020603050405020304" pitchFamily="18" charset="0"/>
                <a:ea typeface="ＭＳ Ｐゴシック" charset="0"/>
                <a:cs typeface="Times New Roman" panose="02020603050405020304" pitchFamily="18" charset="0"/>
              </a:rPr>
              <a:t>w∙x+b</a:t>
            </a:r>
            <a:r>
              <a:rPr lang="en-US" sz="3600" dirty="0">
                <a:solidFill>
                  <a:srgbClr val="0000CC"/>
                </a:solidFill>
                <a:latin typeface="Times New Roman" panose="02020603050405020304" pitchFamily="18" charset="0"/>
                <a:ea typeface="ＭＳ Ｐゴシック" charset="0"/>
                <a:cs typeface="Times New Roman" panose="02020603050405020304" pitchFamily="18" charset="0"/>
              </a:rPr>
              <a:t> &gt; 0</a:t>
            </a:r>
          </a:p>
        </p:txBody>
      </p:sp>
      <p:sp>
        <p:nvSpPr>
          <p:cNvPr id="24" name="TextBox 23">
            <a:extLst>
              <a:ext uri="{FF2B5EF4-FFF2-40B4-BE49-F238E27FC236}">
                <a16:creationId xmlns:a16="http://schemas.microsoft.com/office/drawing/2014/main" id="{9A1E9240-84DA-3740-A782-131A1694D5F4}"/>
              </a:ext>
            </a:extLst>
          </p:cNvPr>
          <p:cNvSpPr txBox="1"/>
          <p:nvPr/>
        </p:nvSpPr>
        <p:spPr>
          <a:xfrm>
            <a:off x="5687578" y="5932371"/>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ea typeface="ＭＳ Ｐゴシック" charset="0"/>
                <a:cs typeface="Times New Roman" panose="02020603050405020304" pitchFamily="18" charset="0"/>
              </a:rPr>
              <a:t>if </a:t>
            </a:r>
            <a:r>
              <a:rPr lang="en-US" sz="3600" dirty="0" err="1">
                <a:solidFill>
                  <a:srgbClr val="0000CC"/>
                </a:solidFill>
                <a:latin typeface="Times New Roman" panose="02020603050405020304" pitchFamily="18" charset="0"/>
                <a:ea typeface="ＭＳ Ｐゴシック" charset="0"/>
                <a:cs typeface="Times New Roman" panose="02020603050405020304" pitchFamily="18" charset="0"/>
              </a:rPr>
              <a:t>w∙x+b</a:t>
            </a:r>
            <a:r>
              <a:rPr lang="en-US" sz="3600" dirty="0">
                <a:solidFill>
                  <a:srgbClr val="0000CC"/>
                </a:solidFill>
                <a:latin typeface="Times New Roman" panose="02020603050405020304" pitchFamily="18" charset="0"/>
                <a:ea typeface="ＭＳ Ｐゴシック" charset="0"/>
                <a:cs typeface="Times New Roman" panose="02020603050405020304" pitchFamily="18" charset="0"/>
              </a:rPr>
              <a:t> ≤ 0</a:t>
            </a:r>
          </a:p>
        </p:txBody>
      </p:sp>
    </p:spTree>
    <p:extLst>
      <p:ext uri="{BB962C8B-B14F-4D97-AF65-F5344CB8AC3E}">
        <p14:creationId xmlns:p14="http://schemas.microsoft.com/office/powerpoint/2010/main" val="132057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2"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251460" y="1561247"/>
            <a:ext cx="8686800" cy="3797089"/>
          </a:xfrm>
        </p:spPr>
        <p:txBody>
          <a:bodyPr>
            <a:normAutofit/>
          </a:bodyPr>
          <a:lstStyle/>
          <a:p>
            <a:pPr marL="0" indent="0" defTabSz="914400" eaLnBrk="0" fontAlgn="base" hangingPunct="0">
              <a:lnSpc>
                <a:spcPct val="100000"/>
              </a:lnSpc>
              <a:spcBef>
                <a:spcPct val="0"/>
              </a:spcBef>
              <a:spcAft>
                <a:spcPct val="0"/>
              </a:spcAft>
              <a:buClrTx/>
              <a:buSzTx/>
            </a:pPr>
            <a:r>
              <a:rPr lang="en-US" altLang="en-US"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a:t>
            </a:r>
            <a:r>
              <a:rPr lang="en-US" altLang="en-US" dirty="0" smtClean="0">
                <a:solidFill>
                  <a:schemeClr val="tx1"/>
                </a:solidFill>
                <a:latin typeface="Calibri" panose="020F0502020204030204" pitchFamily="34" charset="0"/>
                <a:ea typeface="TimesNewRomanPSMT"/>
                <a:cs typeface="Calibri" panose="020F0502020204030204" pitchFamily="34" charset="0"/>
              </a:rPr>
              <a:t>is great </a:t>
            </a:r>
            <a:r>
              <a:rPr lang="en-US" altLang="en-US" dirty="0">
                <a:solidFill>
                  <a:schemeClr val="tx1"/>
                </a:solidFill>
                <a:latin typeface="Calibri" panose="020F0502020204030204" pitchFamily="34" charset="0"/>
                <a:ea typeface="TimesNewRomanPSMT"/>
                <a:cs typeface="Calibri" panose="020F0502020204030204" pitchFamily="34" charset="0"/>
              </a:rPr>
              <a:t>. Another nice touch is the music . I was overcome with the urge to get off the couch and start dancing . It sucked me in , and it'll do the same to you .</a:t>
            </a:r>
            <a:endParaRPr lang="en-US" altLang="en-US"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10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21</a:t>
            </a:fld>
            <a:endParaRPr lang="en-US">
              <a:latin typeface="Lucida Sans" charset="0"/>
              <a:ea typeface="ＭＳ Ｐゴシック" charset="0"/>
            </a:endParaRPr>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7969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796925"/>
            <a:ext cx="5461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ular Callout 4"/>
          <p:cNvSpPr/>
          <p:nvPr/>
        </p:nvSpPr>
        <p:spPr>
          <a:xfrm>
            <a:off x="2133600" y="5562600"/>
            <a:ext cx="4419600" cy="990600"/>
          </a:xfrm>
          <a:prstGeom prst="wedgeRectCallout">
            <a:avLst>
              <a:gd name="adj1" fmla="val 55603"/>
              <a:gd name="adj2" fmla="val -15485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dirty="0" smtClean="0"/>
              <a:t>This is  movie review text</a:t>
            </a:r>
            <a:endParaRPr lang="ar-SA" sz="2800" dirty="0"/>
          </a:p>
        </p:txBody>
      </p:sp>
    </p:spTree>
    <p:extLst>
      <p:ext uri="{BB962C8B-B14F-4D97-AF65-F5344CB8AC3E}">
        <p14:creationId xmlns:p14="http://schemas.microsoft.com/office/powerpoint/2010/main" val="743518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22</a:t>
            </a:fld>
            <a:endParaRPr lang="en-US">
              <a:latin typeface="Lucida Sans" charset="0"/>
              <a:ea typeface="ＭＳ Ｐゴシック" charset="0"/>
            </a:endParaRPr>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990600" y="3544284"/>
            <a:ext cx="6161545" cy="2510259"/>
          </a:xfrm>
          <a:prstGeom prst="rect">
            <a:avLst/>
          </a:prstGeom>
        </p:spPr>
      </p:pic>
      <p:pic>
        <p:nvPicPr>
          <p:cNvPr id="2" name="Picture 1"/>
          <p:cNvPicPr>
            <a:picLocks noChangeAspect="1"/>
          </p:cNvPicPr>
          <p:nvPr/>
        </p:nvPicPr>
        <p:blipFill>
          <a:blip r:embed="rId4"/>
          <a:stretch>
            <a:fillRect/>
          </a:stretch>
        </p:blipFill>
        <p:spPr>
          <a:xfrm>
            <a:off x="838200" y="228600"/>
            <a:ext cx="7350931" cy="2824163"/>
          </a:xfrm>
          <a:prstGeom prst="rect">
            <a:avLst/>
          </a:prstGeom>
        </p:spPr>
      </p:pic>
      <p:sp>
        <p:nvSpPr>
          <p:cNvPr id="3" name="Rectangle 2"/>
          <p:cNvSpPr/>
          <p:nvPr/>
        </p:nvSpPr>
        <p:spPr>
          <a:xfrm>
            <a:off x="461382" y="3033974"/>
            <a:ext cx="8104565" cy="369332"/>
          </a:xfrm>
          <a:prstGeom prst="rect">
            <a:avLst/>
          </a:prstGeom>
        </p:spPr>
        <p:txBody>
          <a:bodyPr wrap="square">
            <a:spAutoFit/>
          </a:bodyPr>
          <a:lstStyle/>
          <a:p>
            <a:pPr lvl="0" eaLnBrk="0" hangingPunct="0">
              <a:spcBef>
                <a:spcPct val="30000"/>
              </a:spcBef>
              <a:defRPr/>
            </a:pPr>
            <a:r>
              <a:rPr kumimoji="1" lang="en-US" dirty="0">
                <a:latin typeface="Arial" pitchFamily="-65" charset="0"/>
                <a:ea typeface="ＭＳ Ｐゴシック" pitchFamily="-65" charset="-128"/>
                <a:cs typeface="ＭＳ Ｐゴシック" pitchFamily="-65" charset="-128"/>
              </a:rPr>
              <a:t>We’ll represent each input observation by the 6 features </a:t>
            </a:r>
            <a:r>
              <a:rPr kumimoji="1" lang="en-US" i="1" dirty="0">
                <a:latin typeface="Arial" pitchFamily="-65" charset="0"/>
                <a:ea typeface="ＭＳ Ｐゴシック" pitchFamily="-65" charset="-128"/>
                <a:cs typeface="ＭＳ Ｐゴシック" pitchFamily="-65" charset="-128"/>
              </a:rPr>
              <a:t>x</a:t>
            </a:r>
            <a:r>
              <a:rPr kumimoji="1" lang="en-US" dirty="0">
                <a:latin typeface="Arial" pitchFamily="-65" charset="0"/>
                <a:ea typeface="ＭＳ Ｐゴシック" pitchFamily="-65" charset="-128"/>
                <a:cs typeface="ＭＳ Ｐゴシック" pitchFamily="-65" charset="-128"/>
              </a:rPr>
              <a:t>1...</a:t>
            </a:r>
            <a:r>
              <a:rPr kumimoji="1" lang="en-US" i="1" dirty="0">
                <a:latin typeface="Arial" pitchFamily="-65" charset="0"/>
                <a:ea typeface="ＭＳ Ｐゴシック" pitchFamily="-65" charset="-128"/>
                <a:cs typeface="ＭＳ Ｐゴシック" pitchFamily="-65" charset="-128"/>
              </a:rPr>
              <a:t>x</a:t>
            </a:r>
            <a:r>
              <a:rPr kumimoji="1" lang="en-US" dirty="0">
                <a:latin typeface="Arial" pitchFamily="-65" charset="0"/>
                <a:ea typeface="ＭＳ Ｐゴシック" pitchFamily="-65" charset="-128"/>
                <a:cs typeface="ＭＳ Ｐゴシック" pitchFamily="-65" charset="-128"/>
              </a:rPr>
              <a:t>6 of the input </a:t>
            </a:r>
            <a:endParaRPr lang="en-US" dirty="0"/>
          </a:p>
        </p:txBody>
      </p:sp>
      <p:sp>
        <p:nvSpPr>
          <p:cNvPr id="7" name="TextBox 6"/>
          <p:cNvSpPr txBox="1"/>
          <p:nvPr/>
        </p:nvSpPr>
        <p:spPr>
          <a:xfrm>
            <a:off x="1143000" y="6324600"/>
            <a:ext cx="7620000" cy="369332"/>
          </a:xfrm>
          <a:prstGeom prst="rect">
            <a:avLst/>
          </a:prstGeom>
          <a:noFill/>
        </p:spPr>
        <p:txBody>
          <a:bodyPr wrap="square" rtlCol="1">
            <a:spAutoFit/>
          </a:bodyPr>
          <a:lstStyle/>
          <a:p>
            <a:r>
              <a:rPr lang="en-US" dirty="0" smtClean="0"/>
              <a:t>Assume we have a lexicon of </a:t>
            </a:r>
            <a:r>
              <a:rPr lang="en-US" dirty="0" err="1" smtClean="0"/>
              <a:t>pos</a:t>
            </a:r>
            <a:r>
              <a:rPr lang="en-US" dirty="0" smtClean="0"/>
              <a:t> and </a:t>
            </a:r>
            <a:r>
              <a:rPr lang="en-US" dirty="0" err="1" smtClean="0"/>
              <a:t>neg</a:t>
            </a:r>
            <a:r>
              <a:rPr lang="en-US" dirty="0" smtClean="0"/>
              <a:t> words</a:t>
            </a:r>
            <a:endParaRPr lang="ar-SA" dirty="0"/>
          </a:p>
        </p:txBody>
      </p:sp>
    </p:spTree>
    <p:extLst>
      <p:ext uri="{BB962C8B-B14F-4D97-AF65-F5344CB8AC3E}">
        <p14:creationId xmlns:p14="http://schemas.microsoft.com/office/powerpoint/2010/main" val="4203977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23</a:t>
            </a:fld>
            <a:endParaRPr lang="en-US">
              <a:latin typeface="Lucida Sans" charset="0"/>
              <a:ea typeface="ＭＳ Ｐゴシック" charset="0"/>
            </a:endParaRPr>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1" y="179166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749520" y="5611766"/>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971469" y="5584121"/>
            <a:ext cx="1811714" cy="461665"/>
          </a:xfrm>
          <a:prstGeom prst="rect">
            <a:avLst/>
          </a:prstGeom>
          <a:noFill/>
        </p:spPr>
        <p:txBody>
          <a:bodyPr wrap="none" rtlCol="0">
            <a:spAutoFit/>
          </a:bodyPr>
          <a:lstStyle/>
          <a:p>
            <a:r>
              <a:rPr lang="en-US" sz="2400" dirty="0" smtClean="0">
                <a:solidFill>
                  <a:srgbClr val="000000"/>
                </a:solidFill>
                <a:latin typeface="Times New Roman" panose="02020603050405020304" pitchFamily="18" charset="0"/>
                <a:ea typeface="ＭＳ Ｐゴシック" charset="0"/>
                <a:cs typeface="Times New Roman" panose="02020603050405020304" pitchFamily="18" charset="0"/>
              </a:rPr>
              <a:t>               </a:t>
            </a:r>
            <a:r>
              <a:rPr lang="en-US" sz="2400" dirty="0">
                <a:solidFill>
                  <a:srgbClr val="000000"/>
                </a:solidFill>
                <a:latin typeface="Times New Roman" panose="02020603050405020304" pitchFamily="18" charset="0"/>
                <a:ea typeface="ＭＳ Ｐゴシック" charset="0"/>
                <a:cs typeface="Times New Roman" panose="02020603050405020304" pitchFamily="18" charset="0"/>
              </a:rPr>
              <a:t>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133600" y="6185466"/>
            <a:ext cx="1050288" cy="461665"/>
          </a:xfrm>
          <a:prstGeom prst="rect">
            <a:avLst/>
          </a:prstGeom>
          <a:noFill/>
        </p:spPr>
        <p:txBody>
          <a:bodyPr wrap="none" rtlCol="0">
            <a:spAutoFit/>
          </a:bodyPr>
          <a:lstStyle/>
          <a:p>
            <a:r>
              <a:rPr lang="en-US" sz="2400" dirty="0">
                <a:solidFill>
                  <a:srgbClr val="000000"/>
                </a:solidFill>
                <a:latin typeface="Times New Roman" panose="02020603050405020304" pitchFamily="18" charset="0"/>
                <a:ea typeface="ＭＳ Ｐゴシック"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6" y="170279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Calibri" panose="020F0502020204030204"/>
            </a:endParaRPr>
          </a:p>
        </p:txBody>
      </p:sp>
      <p:sp>
        <p:nvSpPr>
          <p:cNvPr id="3" name="TextBox 2"/>
          <p:cNvSpPr txBox="1"/>
          <p:nvPr/>
        </p:nvSpPr>
        <p:spPr>
          <a:xfrm>
            <a:off x="822960" y="5105400"/>
            <a:ext cx="6492240" cy="369332"/>
          </a:xfrm>
          <a:prstGeom prst="rect">
            <a:avLst/>
          </a:prstGeom>
          <a:noFill/>
        </p:spPr>
        <p:txBody>
          <a:bodyPr wrap="square" rtlCol="1">
            <a:spAutoFit/>
          </a:bodyPr>
          <a:lstStyle/>
          <a:p>
            <a:r>
              <a:rPr lang="en-US" dirty="0" smtClean="0"/>
              <a:t>Assume we learned the weights and their values as </a:t>
            </a:r>
            <a:r>
              <a:rPr lang="en-US" dirty="0" err="1" smtClean="0"/>
              <a:t>follws</a:t>
            </a:r>
            <a:r>
              <a:rPr lang="en-US" dirty="0" smtClean="0"/>
              <a:t>: </a:t>
            </a:r>
            <a:endParaRPr lang="ar-SA" dirty="0"/>
          </a:p>
        </p:txBody>
      </p:sp>
      <p:sp>
        <p:nvSpPr>
          <p:cNvPr id="5" name="Rectangle 4"/>
          <p:cNvSpPr/>
          <p:nvPr/>
        </p:nvSpPr>
        <p:spPr>
          <a:xfrm>
            <a:off x="7696200" y="1548396"/>
            <a:ext cx="670560" cy="813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94984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24</a:t>
            </a:fld>
            <a:endParaRPr lang="en-US">
              <a:latin typeface="Lucida Sans" charset="0"/>
              <a:ea typeface="ＭＳ Ｐゴシック" charset="0"/>
            </a:endParaRPr>
          </a:p>
        </p:txBody>
      </p:sp>
      <p:pic>
        <p:nvPicPr>
          <p:cNvPr id="5" name="Picture 4"/>
          <p:cNvPicPr>
            <a:picLocks noChangeAspect="1"/>
          </p:cNvPicPr>
          <p:nvPr/>
        </p:nvPicPr>
        <p:blipFill rotWithShape="1">
          <a:blip r:embed="rId3"/>
          <a:srcRect r="11667"/>
          <a:stretch/>
        </p:blipFill>
        <p:spPr>
          <a:xfrm>
            <a:off x="556260" y="2438400"/>
            <a:ext cx="8077200" cy="2201333"/>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7999442" y="327660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Calibri" panose="020F0502020204030204"/>
            </a:endParaRPr>
          </a:p>
        </p:txBody>
      </p:sp>
    </p:spTree>
    <p:extLst>
      <p:ext uri="{BB962C8B-B14F-4D97-AF65-F5344CB8AC3E}">
        <p14:creationId xmlns:p14="http://schemas.microsoft.com/office/powerpoint/2010/main" val="3578091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1" y="762000"/>
            <a:ext cx="8697433" cy="742950"/>
          </a:xfrm>
        </p:spPr>
        <p:txBody>
          <a:bodyPr>
            <a:normAutofit fontScale="90000"/>
          </a:bodyPr>
          <a:lstStyle/>
          <a:p>
            <a:r>
              <a:rPr lang="en-US" dirty="0"/>
              <a:t/>
            </a:r>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1510978"/>
            <a:ext cx="8534400" cy="3333750"/>
          </a:xfrm>
        </p:spPr>
        <p:txBody>
          <a:bodyPr/>
          <a:lstStyle/>
          <a:p>
            <a:r>
              <a:rPr lang="en-US" dirty="0"/>
              <a:t>Given:</a:t>
            </a:r>
          </a:p>
          <a:p>
            <a:pPr lvl="1"/>
            <a:r>
              <a:rPr lang="en-US" dirty="0"/>
              <a:t>a set of classes:  (+ sentiment,- sentiment)</a:t>
            </a:r>
          </a:p>
          <a:p>
            <a:pPr lvl="1"/>
            <a:r>
              <a:rPr lang="en-US" dirty="0"/>
              <a:t>a vector </a:t>
            </a:r>
            <a:r>
              <a:rPr lang="en-US" b="1" dirty="0">
                <a:latin typeface="Courier" pitchFamily="2" charset="0"/>
              </a:rPr>
              <a:t>x</a:t>
            </a:r>
            <a:r>
              <a:rPr lang="en-US" dirty="0"/>
              <a:t> of features </a:t>
            </a:r>
            <a:r>
              <a:rPr lang="en-US" dirty="0">
                <a:latin typeface="Courier" pitchFamily="2" charset="0"/>
              </a:rPr>
              <a:t>[x1, x2, …, </a:t>
            </a:r>
            <a:r>
              <a:rPr lang="en-US" dirty="0" err="1">
                <a:latin typeface="Courier" pitchFamily="2" charset="0"/>
              </a:rPr>
              <a:t>xn</a:t>
            </a:r>
            <a:r>
              <a:rPr lang="en-US" dirty="0">
                <a:latin typeface="Courier" pitchFamily="2" charset="0"/>
              </a:rPr>
              <a:t>]</a:t>
            </a:r>
          </a:p>
          <a:p>
            <a:pPr lvl="3"/>
            <a:r>
              <a:rPr lang="en-US" sz="2400" dirty="0"/>
              <a:t>x1= count( "awesome")</a:t>
            </a:r>
          </a:p>
          <a:p>
            <a:pPr lvl="3"/>
            <a:r>
              <a:rPr lang="en-US" sz="2400" dirty="0"/>
              <a:t>x2 = log(number of words in review)</a:t>
            </a:r>
          </a:p>
          <a:p>
            <a:pPr lvl="1"/>
            <a:r>
              <a:rPr lang="en-US" dirty="0"/>
              <a:t>A vector </a:t>
            </a:r>
            <a:r>
              <a:rPr lang="en-US" b="1" dirty="0">
                <a:latin typeface="Courier" pitchFamily="2" charset="0"/>
              </a:rPr>
              <a:t>w</a:t>
            </a:r>
            <a:r>
              <a:rPr lang="en-US" dirty="0"/>
              <a:t> of weights  </a:t>
            </a:r>
            <a:r>
              <a:rPr lang="en-US" dirty="0">
                <a:latin typeface="Courier" pitchFamily="2" charset="0"/>
              </a:rPr>
              <a:t>[w1, w2, …, </a:t>
            </a:r>
            <a:r>
              <a:rPr lang="en-US" dirty="0" err="1">
                <a:latin typeface="Courier" pitchFamily="2" charset="0"/>
              </a:rPr>
              <a:t>wn</a:t>
            </a:r>
            <a:r>
              <a:rPr lang="en-US"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1" y="4302796"/>
            <a:ext cx="4448643" cy="1697955"/>
          </a:xfrm>
          <a:prstGeom prst="rect">
            <a:avLst/>
          </a:prstGeom>
        </p:spPr>
      </p:pic>
    </p:spTree>
    <p:extLst>
      <p:ext uri="{BB962C8B-B14F-4D97-AF65-F5344CB8AC3E}">
        <p14:creationId xmlns:p14="http://schemas.microsoft.com/office/powerpoint/2010/main" val="396322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596900" y="1401342"/>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a:t>
                </a:r>
                <a:r>
                  <a:rPr lang="en-US" dirty="0" smtClean="0">
                    <a:solidFill>
                      <a:srgbClr val="FF0000"/>
                    </a:solidFill>
                  </a:rPr>
                  <a:t>distance/similarity</a:t>
                </a:r>
                <a:r>
                  <a:rPr lang="en-US" dirty="0" smtClean="0"/>
                  <a:t> </a:t>
                </a:r>
                <a:r>
                  <a:rPr lang="en-US" dirty="0"/>
                  <a:t>estimator: a </a:t>
                </a:r>
                <a:r>
                  <a:rPr lang="en-US" b="1" dirty="0">
                    <a:solidFill>
                      <a:srgbClr val="FF0000"/>
                    </a:solidFill>
                  </a:rPr>
                  <a:t>loss function </a:t>
                </a:r>
                <a:r>
                  <a:rPr lang="en-US" dirty="0"/>
                  <a:t>or a </a:t>
                </a:r>
                <a:r>
                  <a:rPr lang="en-US" b="1" dirty="0"/>
                  <a:t>cost function</a:t>
                </a:r>
              </a:p>
              <a:p>
                <a:pPr marL="457200" indent="-457200">
                  <a:buFont typeface="Arial" panose="020B0604020202020204" pitchFamily="34" charset="0"/>
                  <a:buChar char="•"/>
                </a:pPr>
                <a:r>
                  <a:rPr lang="en-US" dirty="0"/>
                  <a:t>We need an </a:t>
                </a:r>
                <a:r>
                  <a:rPr lang="en-US" dirty="0">
                    <a:solidFill>
                      <a:srgbClr val="FF0000"/>
                    </a:solidFill>
                  </a:rPr>
                  <a:t>optimization</a:t>
                </a:r>
                <a:r>
                  <a:rPr lang="en-US" dirty="0"/>
                  <a:t>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596900" y="1401342"/>
                <a:ext cx="7863841" cy="3549649"/>
              </a:xfrm>
              <a:blipFill>
                <a:blip r:embed="rId3"/>
                <a:stretch>
                  <a:fillRect l="-2403" t="-3265" r="-1085" b="-687"/>
                </a:stretch>
              </a:blipFill>
            </p:spPr>
            <p:txBody>
              <a:bodyPr/>
              <a:lstStyle/>
              <a:p>
                <a:r>
                  <a:rPr lang="ar-SA">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26</a:t>
            </a:fld>
            <a:endParaRPr lang="en-US">
              <a:latin typeface="Lucida Sans" charset="0"/>
              <a:ea typeface="ＭＳ Ｐゴシック" charset="0"/>
            </a:endParaRPr>
          </a:p>
        </p:txBody>
      </p:sp>
      <p:sp>
        <p:nvSpPr>
          <p:cNvPr id="6" name="Title 5"/>
          <p:cNvSpPr>
            <a:spLocks noGrp="1"/>
          </p:cNvSpPr>
          <p:nvPr>
            <p:ph type="title"/>
          </p:nvPr>
        </p:nvSpPr>
        <p:spPr>
          <a:xfrm>
            <a:off x="373555" y="193346"/>
            <a:ext cx="7543800" cy="907196"/>
          </a:xfrm>
        </p:spPr>
        <p:txBody>
          <a:bodyPr>
            <a:normAutofit fontScale="90000"/>
          </a:bodyPr>
          <a:lstStyle/>
          <a:p>
            <a:r>
              <a:rPr lang="en-US" dirty="0"/>
              <a:t>Learning parameters using cross-entropy </a:t>
            </a:r>
            <a:r>
              <a:rPr lang="en-US" dirty="0" smtClean="0"/>
              <a:t>loss</a:t>
            </a:r>
            <a:endParaRPr lang="ar-SA" dirty="0"/>
          </a:p>
        </p:txBody>
      </p:sp>
      <p:sp>
        <p:nvSpPr>
          <p:cNvPr id="7" name="Rectangle 6"/>
          <p:cNvSpPr/>
          <p:nvPr/>
        </p:nvSpPr>
        <p:spPr>
          <a:xfrm>
            <a:off x="1295400" y="4882978"/>
            <a:ext cx="6781800" cy="184665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a:t>
            </a:r>
            <a:r>
              <a:rPr lang="en-US" sz="3000" b="1" dirty="0" smtClean="0">
                <a:latin typeface="Calibri" panose="020F0502020204030204" pitchFamily="34" charset="0"/>
                <a:cs typeface="Calibri" panose="020F0502020204030204" pitchFamily="34" charset="0"/>
              </a:rPr>
              <a:t>loss</a:t>
            </a:r>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33720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1" y="205525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1" y="2055254"/>
                <a:ext cx="7543801" cy="3759200"/>
              </a:xfrm>
              <a:blipFill>
                <a:blip r:embed="rId4"/>
                <a:stretch>
                  <a:fillRect l="-2749" b="-324"/>
                </a:stretch>
              </a:blipFill>
            </p:spPr>
            <p:txBody>
              <a:bodyPr/>
              <a:lstStyle/>
              <a:p>
                <a:r>
                  <a:rPr lang="ar-SA">
                    <a:noFill/>
                  </a:rPr>
                  <a:t> </a:t>
                </a:r>
              </a:p>
            </p:txBody>
          </p:sp>
        </mc:Fallback>
      </mc:AlternateContent>
    </p:spTree>
    <p:extLst>
      <p:ext uri="{BB962C8B-B14F-4D97-AF65-F5344CB8AC3E}">
        <p14:creationId xmlns:p14="http://schemas.microsoft.com/office/powerpoint/2010/main" val="121104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1143001"/>
            <a:ext cx="7543800" cy="912254"/>
          </a:xfrm>
        </p:spPr>
        <p:txBody>
          <a:bodyPr>
            <a:normAutofit fontScale="90000"/>
          </a:bodyPr>
          <a:lstStyle/>
          <a:p>
            <a:r>
              <a:rPr lang="en-US" dirty="0"/>
              <a:t>Intuition of </a:t>
            </a:r>
            <a:r>
              <a:rPr lang="en-US" dirty="0">
                <a:solidFill>
                  <a:srgbClr val="0000CC"/>
                </a:solidFill>
              </a:rPr>
              <a:t>negative log likelihood loss</a:t>
            </a:r>
            <a:r>
              <a:rPr lang="en-US" dirty="0"/>
              <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1" y="205525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177216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990601"/>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205740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2057400"/>
                <a:ext cx="8092440" cy="4038600"/>
              </a:xfrm>
              <a:blipFill>
                <a:blip r:embed="rId3"/>
                <a:stretch>
                  <a:fillRect l="-2485" t="-2417" r="-226"/>
                </a:stretch>
              </a:blipFill>
            </p:spPr>
            <p:txBody>
              <a:bodyPr/>
              <a:lstStyle/>
              <a:p>
                <a:r>
                  <a:rPr lang="ar-SA">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1" y="3835400"/>
            <a:ext cx="3412671" cy="482600"/>
          </a:xfrm>
          <a:prstGeom prst="rect">
            <a:avLst/>
          </a:prstGeom>
        </p:spPr>
      </p:pic>
    </p:spTree>
    <p:extLst>
      <p:ext uri="{BB962C8B-B14F-4D97-AF65-F5344CB8AC3E}">
        <p14:creationId xmlns:p14="http://schemas.microsoft.com/office/powerpoint/2010/main" val="354252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685800" y="457200"/>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Important </a:t>
            </a:r>
            <a:r>
              <a:rPr lang="en-US" sz="3600" dirty="0">
                <a:solidFill>
                  <a:srgbClr val="FF0000"/>
                </a:solidFill>
              </a:rPr>
              <a:t>analytic</a:t>
            </a:r>
            <a:r>
              <a:rPr lang="en-US" sz="3600" dirty="0"/>
              <a:t> tool in natural and social sciences</a:t>
            </a:r>
          </a:p>
          <a:p>
            <a:pPr marL="571500" indent="-571500">
              <a:buFont typeface="Arial" panose="020B0604020202020204" pitchFamily="34" charset="0"/>
              <a:buChar char="•"/>
            </a:pPr>
            <a:r>
              <a:rPr lang="en-US" sz="3600" dirty="0">
                <a:solidFill>
                  <a:srgbClr val="FF0000"/>
                </a:solidFill>
              </a:rPr>
              <a:t>Baseline</a:t>
            </a:r>
            <a:r>
              <a:rPr lang="en-US" sz="3600" dirty="0"/>
              <a:t> supervised machine learning tool for classification</a:t>
            </a:r>
          </a:p>
          <a:p>
            <a:pPr marL="571500" indent="-571500">
              <a:buFont typeface="Arial" panose="020B0604020202020204" pitchFamily="34" charset="0"/>
              <a:buChar char="•"/>
            </a:pPr>
            <a:r>
              <a:rPr lang="en-US" sz="3600" dirty="0"/>
              <a:t>Is also the foundation of </a:t>
            </a:r>
            <a:r>
              <a:rPr lang="en-US" sz="3600" dirty="0">
                <a:solidFill>
                  <a:srgbClr val="FF0000"/>
                </a:solidFill>
              </a:rPr>
              <a:t>neural</a:t>
            </a:r>
            <a:r>
              <a:rPr lang="en-US" sz="3600" dirty="0"/>
              <a:t> </a:t>
            </a:r>
            <a:r>
              <a:rPr lang="en-US" sz="3600" dirty="0" smtClean="0"/>
              <a:t>networks, feedforward NN can be considered as a stack of logistic regression classifiers.</a:t>
            </a:r>
            <a:endParaRPr lang="en-US" sz="36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588050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100" y="291256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1" y="229705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2" y="342900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1735495"/>
            <a:ext cx="8307126" cy="492443"/>
          </a:xfrm>
          <a:prstGeom prst="rect">
            <a:avLst/>
          </a:prstGeom>
        </p:spPr>
        <p:txBody>
          <a:bodyPr wrap="square">
            <a:spAutoFit/>
          </a:bodyPr>
          <a:lstStyle/>
          <a:p>
            <a:r>
              <a:rPr lang="en-US" sz="2600" b="1" dirty="0">
                <a:solidFill>
                  <a:srgbClr val="000000"/>
                </a:solidFill>
                <a:latin typeface="Calibri" panose="020F0502020204030204" pitchFamily="34" charset="0"/>
                <a:ea typeface="ＭＳ Ｐゴシック" charset="0"/>
                <a:cs typeface="Calibri" panose="020F0502020204030204" pitchFamily="34" charset="0"/>
              </a:rPr>
              <a:t>Goal</a:t>
            </a:r>
            <a:r>
              <a:rPr lang="en-US" sz="2600" dirty="0">
                <a:solidFill>
                  <a:srgbClr val="000000"/>
                </a:solidFill>
                <a:latin typeface="Calibri" panose="020F0502020204030204" pitchFamily="34" charset="0"/>
                <a:ea typeface="ＭＳ Ｐゴシック" charset="0"/>
                <a:cs typeface="Calibri" panose="020F0502020204030204" pitchFamily="34" charset="0"/>
              </a:rPr>
              <a:t>: maximize probability of the correct label </a:t>
            </a:r>
            <a:r>
              <a:rPr lang="en-US" sz="2600" i="1" dirty="0">
                <a:solidFill>
                  <a:srgbClr val="000000"/>
                </a:solidFill>
                <a:latin typeface="Times New Roman" panose="02020603050405020304" pitchFamily="18" charset="0"/>
                <a:ea typeface="ＭＳ Ｐゴシック" charset="0"/>
                <a:cs typeface="Times New Roman" panose="02020603050405020304" pitchFamily="18" charset="0"/>
              </a:rPr>
              <a:t>p</a:t>
            </a:r>
            <a:r>
              <a:rPr lang="en-US" sz="2600" dirty="0">
                <a:solidFill>
                  <a:srgbClr val="000000"/>
                </a:solidFill>
                <a:latin typeface="Times New Roman" panose="02020603050405020304" pitchFamily="18" charset="0"/>
                <a:ea typeface="ＭＳ Ｐゴシック" charset="0"/>
                <a:cs typeface="Times New Roman" panose="02020603050405020304" pitchFamily="18" charset="0"/>
              </a:rPr>
              <a:t>(</a:t>
            </a:r>
            <a:r>
              <a:rPr lang="en-US" sz="2600" i="1" dirty="0" err="1">
                <a:solidFill>
                  <a:srgbClr val="000000"/>
                </a:solidFill>
                <a:latin typeface="Times New Roman" panose="02020603050405020304" pitchFamily="18" charset="0"/>
                <a:ea typeface="ＭＳ Ｐゴシック" charset="0"/>
                <a:cs typeface="Times New Roman" panose="02020603050405020304" pitchFamily="18" charset="0"/>
              </a:rPr>
              <a:t>y</a:t>
            </a:r>
            <a:r>
              <a:rPr lang="en-US" sz="2600" dirty="0" err="1">
                <a:solidFill>
                  <a:srgbClr val="000000"/>
                </a:solidFill>
                <a:latin typeface="Times New Roman" panose="02020603050405020304" pitchFamily="18" charset="0"/>
                <a:ea typeface="ＭＳ Ｐゴシック" charset="0"/>
                <a:cs typeface="Times New Roman" panose="02020603050405020304" pitchFamily="18" charset="0"/>
              </a:rPr>
              <a:t>|</a:t>
            </a:r>
            <a:r>
              <a:rPr lang="en-US" sz="2600" i="1" dirty="0" err="1">
                <a:solidFill>
                  <a:srgbClr val="000000"/>
                </a:solidFill>
                <a:latin typeface="Times New Roman" panose="02020603050405020304" pitchFamily="18" charset="0"/>
                <a:ea typeface="ＭＳ Ｐゴシック" charset="0"/>
                <a:cs typeface="Times New Roman" panose="02020603050405020304" pitchFamily="18" charset="0"/>
              </a:rPr>
              <a:t>x</a:t>
            </a:r>
            <a:r>
              <a:rPr lang="en-US" sz="2600" dirty="0">
                <a:solidFill>
                  <a:srgbClr val="000000"/>
                </a:solidFill>
                <a:latin typeface="Times New Roman" panose="02020603050405020304" pitchFamily="18" charset="0"/>
                <a:ea typeface="ＭＳ Ｐゴシック"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1" y="2297057"/>
            <a:ext cx="1742785" cy="461665"/>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400" y="3462636"/>
            <a:ext cx="1742785" cy="461665"/>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Maximize:</a:t>
            </a:r>
          </a:p>
        </p:txBody>
      </p:sp>
    </p:spTree>
    <p:extLst>
      <p:ext uri="{BB962C8B-B14F-4D97-AF65-F5344CB8AC3E}">
        <p14:creationId xmlns:p14="http://schemas.microsoft.com/office/powerpoint/2010/main" val="20191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70" y="347249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70" y="3472498"/>
                <a:ext cx="8591551" cy="3564436"/>
              </a:xfrm>
              <a:blipFill>
                <a:blip r:embed="rId3"/>
                <a:stretch>
                  <a:fillRect l="-2555" t="-2740" r="-284"/>
                </a:stretch>
              </a:blipFill>
            </p:spPr>
            <p:txBody>
              <a:bodyPr/>
              <a:lstStyle/>
              <a:p>
                <a:r>
                  <a:rPr lang="ar-SA">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4"/>
          <a:stretch>
            <a:fillRect/>
          </a:stretch>
        </p:blipFill>
        <p:spPr>
          <a:xfrm>
            <a:off x="2667001" y="2433230"/>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1755657"/>
            <a:ext cx="8307126" cy="492443"/>
          </a:xfrm>
          <a:prstGeom prst="rect">
            <a:avLst/>
          </a:prstGeom>
        </p:spPr>
        <p:txBody>
          <a:bodyPr wrap="square">
            <a:spAutoFit/>
          </a:bodyPr>
          <a:lstStyle/>
          <a:p>
            <a:r>
              <a:rPr lang="en-US" sz="2600" b="1" dirty="0">
                <a:solidFill>
                  <a:srgbClr val="000000"/>
                </a:solidFill>
                <a:latin typeface="Calibri" panose="020F0502020204030204" pitchFamily="34" charset="0"/>
                <a:ea typeface="ＭＳ Ｐゴシック" charset="0"/>
                <a:cs typeface="Calibri" panose="020F0502020204030204" pitchFamily="34" charset="0"/>
              </a:rPr>
              <a:t>Goal</a:t>
            </a:r>
            <a:r>
              <a:rPr lang="en-US" sz="2600" dirty="0">
                <a:solidFill>
                  <a:srgbClr val="000000"/>
                </a:solidFill>
                <a:latin typeface="Calibri" panose="020F0502020204030204" pitchFamily="34" charset="0"/>
                <a:ea typeface="ＭＳ Ｐゴシック" charset="0"/>
                <a:cs typeface="Calibri" panose="020F0502020204030204" pitchFamily="34" charset="0"/>
              </a:rPr>
              <a:t>: maximize probability of the correct label </a:t>
            </a:r>
            <a:r>
              <a:rPr lang="en-US" sz="2600" i="1" dirty="0">
                <a:solidFill>
                  <a:srgbClr val="000000"/>
                </a:solidFill>
                <a:latin typeface="Times New Roman" panose="02020603050405020304" pitchFamily="18" charset="0"/>
                <a:ea typeface="ＭＳ Ｐゴシック" charset="0"/>
                <a:cs typeface="Times New Roman" panose="02020603050405020304" pitchFamily="18" charset="0"/>
              </a:rPr>
              <a:t>p</a:t>
            </a:r>
            <a:r>
              <a:rPr lang="en-US" sz="2600" dirty="0">
                <a:solidFill>
                  <a:srgbClr val="000000"/>
                </a:solidFill>
                <a:latin typeface="Times New Roman" panose="02020603050405020304" pitchFamily="18" charset="0"/>
                <a:ea typeface="ＭＳ Ｐゴシック" charset="0"/>
                <a:cs typeface="Times New Roman" panose="02020603050405020304" pitchFamily="18" charset="0"/>
              </a:rPr>
              <a:t>(</a:t>
            </a:r>
            <a:r>
              <a:rPr lang="en-US" sz="2600" i="1" dirty="0" err="1">
                <a:solidFill>
                  <a:srgbClr val="000000"/>
                </a:solidFill>
                <a:latin typeface="Times New Roman" panose="02020603050405020304" pitchFamily="18" charset="0"/>
                <a:ea typeface="ＭＳ Ｐゴシック" charset="0"/>
                <a:cs typeface="Times New Roman" panose="02020603050405020304" pitchFamily="18" charset="0"/>
              </a:rPr>
              <a:t>y</a:t>
            </a:r>
            <a:r>
              <a:rPr lang="en-US" sz="2600" dirty="0" err="1">
                <a:solidFill>
                  <a:srgbClr val="000000"/>
                </a:solidFill>
                <a:latin typeface="Times New Roman" panose="02020603050405020304" pitchFamily="18" charset="0"/>
                <a:ea typeface="ＭＳ Ｐゴシック" charset="0"/>
                <a:cs typeface="Times New Roman" panose="02020603050405020304" pitchFamily="18" charset="0"/>
              </a:rPr>
              <a:t>|</a:t>
            </a:r>
            <a:r>
              <a:rPr lang="en-US" sz="2600" i="1" dirty="0" err="1">
                <a:solidFill>
                  <a:srgbClr val="000000"/>
                </a:solidFill>
                <a:latin typeface="Times New Roman" panose="02020603050405020304" pitchFamily="18" charset="0"/>
                <a:ea typeface="ＭＳ Ｐゴシック" charset="0"/>
                <a:cs typeface="Times New Roman" panose="02020603050405020304" pitchFamily="18" charset="0"/>
              </a:rPr>
              <a:t>x</a:t>
            </a:r>
            <a:r>
              <a:rPr lang="en-US" sz="2600" dirty="0">
                <a:solidFill>
                  <a:srgbClr val="000000"/>
                </a:solidFill>
                <a:latin typeface="Times New Roman" panose="02020603050405020304" pitchFamily="18" charset="0"/>
                <a:ea typeface="ＭＳ Ｐゴシック"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600" y="2370808"/>
            <a:ext cx="1720343" cy="461665"/>
          </a:xfrm>
          <a:prstGeom prst="rect">
            <a:avLst/>
          </a:prstGeom>
          <a:noFill/>
        </p:spPr>
        <p:txBody>
          <a:bodyPr wrap="none" rtlCol="0">
            <a:spAutoFit/>
          </a:bodyPr>
          <a:lstStyle/>
          <a:p>
            <a:r>
              <a:rPr lang="en-US" sz="2400" dirty="0">
                <a:solidFill>
                  <a:srgbClr val="0000CC"/>
                </a:solidFill>
                <a:latin typeface="Lucida Sans" charset="0"/>
                <a:ea typeface="ＭＳ Ｐゴシック" charset="0"/>
              </a:rPr>
              <a:t>Maximize</a:t>
            </a:r>
            <a:r>
              <a:rPr lang="en-US" sz="2400" dirty="0">
                <a:solidFill>
                  <a:srgbClr val="000000"/>
                </a:solidFill>
                <a:latin typeface="Lucida Sans" charset="0"/>
                <a:ea typeface="ＭＳ Ｐゴシック" charset="0"/>
              </a:rPr>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4415215"/>
            <a:ext cx="1641796" cy="461665"/>
          </a:xfrm>
          <a:prstGeom prst="rect">
            <a:avLst/>
          </a:prstGeom>
          <a:noFill/>
        </p:spPr>
        <p:txBody>
          <a:bodyPr wrap="none" rtlCol="0">
            <a:spAutoFit/>
          </a:bodyPr>
          <a:lstStyle/>
          <a:p>
            <a:r>
              <a:rPr lang="en-US" sz="2400" dirty="0">
                <a:solidFill>
                  <a:srgbClr val="0000CC"/>
                </a:solidFill>
                <a:latin typeface="Lucida Sans" charset="0"/>
                <a:ea typeface="ＭＳ Ｐゴシック" charset="0"/>
              </a:rPr>
              <a:t>Minimize</a:t>
            </a:r>
            <a:r>
              <a:rPr lang="en-US" sz="2400" dirty="0">
                <a:solidFill>
                  <a:srgbClr val="000000"/>
                </a:solidFill>
                <a:latin typeface="Lucida Sans" charset="0"/>
                <a:ea typeface="ＭＳ Ｐゴシック" charset="0"/>
              </a:rPr>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5"/>
          <a:stretch>
            <a:fillRect/>
          </a:stretch>
        </p:blipFill>
        <p:spPr>
          <a:xfrm>
            <a:off x="2248091" y="4419758"/>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6"/>
          <a:stretch>
            <a:fillRect/>
          </a:stretch>
        </p:blipFill>
        <p:spPr>
          <a:xfrm>
            <a:off x="1133813" y="5431657"/>
            <a:ext cx="7530894" cy="461664"/>
          </a:xfrm>
          <a:prstGeom prst="rect">
            <a:avLst/>
          </a:prstGeom>
        </p:spPr>
      </p:pic>
    </p:spTree>
    <p:extLst>
      <p:ext uri="{BB962C8B-B14F-4D97-AF65-F5344CB8AC3E}">
        <p14:creationId xmlns:p14="http://schemas.microsoft.com/office/powerpoint/2010/main" val="22607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9" y="182880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402952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hangingPunct="0">
              <a:lnSpc>
                <a:spcPct val="100000"/>
              </a:lnSpc>
              <a:spcBef>
                <a:spcPct val="0"/>
              </a:spcBef>
              <a:spcAft>
                <a:spcPct val="0"/>
              </a:spcAft>
              <a:buClrTx/>
              <a:buSzTx/>
            </a:pPr>
            <a:r>
              <a:rPr lang="en-US" altLang="en-US" sz="2200" dirty="0">
                <a:solidFill>
                  <a:srgbClr val="000000"/>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rgbClr val="000000"/>
              </a:solidFill>
              <a:latin typeface="Calibri" panose="020F0502020204030204" pitchFamily="34" charset="0"/>
              <a:cs typeface="Calibri" panose="020F0502020204030204" pitchFamily="34" charset="0"/>
            </a:endParaRPr>
          </a:p>
          <a:p>
            <a:pPr marL="0" indent="0" defTabSz="914400" eaLnBrk="0" hangingPunct="0">
              <a:lnSpc>
                <a:spcPct val="100000"/>
              </a:lnSpc>
              <a:spcBef>
                <a:spcPct val="0"/>
              </a:spcBef>
              <a:spcAft>
                <a:spcPct val="0"/>
              </a:spcAft>
              <a:buClrTx/>
              <a:buSzTx/>
            </a:pPr>
            <a:endParaRPr lang="en-US" altLang="en-US" sz="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49932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7" y="144780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2579007"/>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4495800"/>
            <a:ext cx="6263180" cy="1292756"/>
          </a:xfrm>
          <a:prstGeom prst="rect">
            <a:avLst/>
          </a:prstGeom>
        </p:spPr>
      </p:pic>
      <p:pic>
        <p:nvPicPr>
          <p:cNvPr id="6" name="Picture 5"/>
          <p:cNvPicPr>
            <a:picLocks noChangeAspect="1"/>
          </p:cNvPicPr>
          <p:nvPr/>
        </p:nvPicPr>
        <p:blipFill rotWithShape="1">
          <a:blip r:embed="rId4"/>
          <a:srcRect r="11667" b="35040"/>
          <a:stretch/>
        </p:blipFill>
        <p:spPr>
          <a:xfrm>
            <a:off x="533400" y="2602832"/>
            <a:ext cx="8077200" cy="1429975"/>
          </a:xfrm>
          <a:prstGeom prst="rect">
            <a:avLst/>
          </a:prstGeom>
        </p:spPr>
      </p:pic>
      <p:sp>
        <p:nvSpPr>
          <p:cNvPr id="4" name="TextBox 3"/>
          <p:cNvSpPr txBox="1"/>
          <p:nvPr/>
        </p:nvSpPr>
        <p:spPr>
          <a:xfrm>
            <a:off x="8077200" y="3657600"/>
            <a:ext cx="838200" cy="533400"/>
          </a:xfrm>
          <a:prstGeom prst="rect">
            <a:avLst/>
          </a:prstGeom>
          <a:solidFill>
            <a:schemeClr val="bg1"/>
          </a:solidFill>
          <a:ln>
            <a:solidFill>
              <a:schemeClr val="bg1"/>
            </a:solidFill>
          </a:ln>
        </p:spPr>
        <p:txBody>
          <a:bodyPr wrap="square" rtlCol="1">
            <a:spAutoFit/>
          </a:bodyPr>
          <a:lstStyle/>
          <a:p>
            <a:endParaRPr lang="ar-SA" dirty="0"/>
          </a:p>
        </p:txBody>
      </p:sp>
    </p:spTree>
    <p:extLst>
      <p:ext uri="{BB962C8B-B14F-4D97-AF65-F5344CB8AC3E}">
        <p14:creationId xmlns:p14="http://schemas.microsoft.com/office/powerpoint/2010/main" val="39614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7" y="182880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1" y="4019148"/>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1" y="2428058"/>
            <a:ext cx="10282077" cy="1000942"/>
          </a:xfrm>
          <a:prstGeom prst="rect">
            <a:avLst/>
          </a:prstGeom>
        </p:spPr>
      </p:pic>
    </p:spTree>
    <p:extLst>
      <p:ext uri="{BB962C8B-B14F-4D97-AF65-F5344CB8AC3E}">
        <p14:creationId xmlns:p14="http://schemas.microsoft.com/office/powerpoint/2010/main" val="18948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943006"/>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7" y="1769353"/>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6" y="3884272"/>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2220517"/>
            <a:ext cx="5874790" cy="1212590"/>
          </a:xfrm>
          <a:prstGeom prst="rect">
            <a:avLst/>
          </a:prstGeom>
        </p:spPr>
      </p:pic>
    </p:spTree>
    <p:extLst>
      <p:ext uri="{BB962C8B-B14F-4D97-AF65-F5344CB8AC3E}">
        <p14:creationId xmlns:p14="http://schemas.microsoft.com/office/powerpoint/2010/main" val="57803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1143001"/>
            <a:ext cx="7658100" cy="560732"/>
          </a:xfrm>
        </p:spPr>
        <p:txBody>
          <a:bodyPr>
            <a:normAutofit/>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98120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981200"/>
                <a:ext cx="8382000" cy="4216400"/>
              </a:xfrm>
              <a:blipFill>
                <a:blip r:embed="rId3"/>
                <a:stretch>
                  <a:fillRect l="-2618" t="-2312" r="-2036"/>
                </a:stretch>
              </a:blipFill>
            </p:spPr>
            <p:txBody>
              <a:bodyPr/>
              <a:lstStyle/>
              <a:p>
                <a:r>
                  <a:rPr lang="ar-SA">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3" y="4572000"/>
            <a:ext cx="6429375" cy="1270000"/>
          </a:xfrm>
          <a:prstGeom prst="rect">
            <a:avLst/>
          </a:prstGeom>
        </p:spPr>
      </p:pic>
      <p:sp>
        <p:nvSpPr>
          <p:cNvPr id="4" name="Rectangle 3"/>
          <p:cNvSpPr/>
          <p:nvPr/>
        </p:nvSpPr>
        <p:spPr>
          <a:xfrm>
            <a:off x="673100" y="405369"/>
            <a:ext cx="5378395" cy="584775"/>
          </a:xfrm>
          <a:prstGeom prst="rect">
            <a:avLst/>
          </a:prstGeom>
        </p:spPr>
        <p:txBody>
          <a:bodyPr wrap="none">
            <a:spAutoFit/>
          </a:bodyPr>
          <a:lstStyle/>
          <a:p>
            <a:r>
              <a:rPr lang="en-US" sz="3200" dirty="0">
                <a:solidFill>
                  <a:schemeClr val="tx2"/>
                </a:solidFill>
              </a:rPr>
              <a:t>Stochastic Gradient Descent</a:t>
            </a:r>
          </a:p>
        </p:txBody>
      </p:sp>
    </p:spTree>
    <p:extLst>
      <p:ext uri="{BB962C8B-B14F-4D97-AF65-F5344CB8AC3E}">
        <p14:creationId xmlns:p14="http://schemas.microsoft.com/office/powerpoint/2010/main" val="236011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1" y="1981200"/>
            <a:ext cx="7543801" cy="3429000"/>
          </a:xfrm>
        </p:spPr>
        <p:txBody>
          <a:bodyPr/>
          <a:lstStyle/>
          <a:p>
            <a:r>
              <a:rPr lang="en-US" dirty="0"/>
              <a:t>How do I get to the bottom of this river canyon?</a:t>
            </a:r>
          </a:p>
          <a:p>
            <a:endParaRPr lang="en-US" dirty="0"/>
          </a:p>
        </p:txBody>
      </p:sp>
      <p:sp>
        <p:nvSpPr>
          <p:cNvPr id="6" name="TextBox 5">
            <a:extLst>
              <a:ext uri="{FF2B5EF4-FFF2-40B4-BE49-F238E27FC236}">
                <a16:creationId xmlns:a16="http://schemas.microsoft.com/office/drawing/2014/main" id="{24847772-E22B-9242-898F-4B97CE725B16}"/>
              </a:ext>
            </a:extLst>
          </p:cNvPr>
          <p:cNvSpPr txBox="1"/>
          <p:nvPr/>
        </p:nvSpPr>
        <p:spPr>
          <a:xfrm>
            <a:off x="1497051" y="4114801"/>
            <a:ext cx="457176" cy="646331"/>
          </a:xfrm>
          <a:prstGeom prst="rect">
            <a:avLst/>
          </a:prstGeom>
          <a:noFill/>
        </p:spPr>
        <p:txBody>
          <a:bodyPr wrap="none" rtlCol="0">
            <a:spAutoFit/>
          </a:bodyPr>
          <a:lstStyle/>
          <a:p>
            <a:r>
              <a:rPr lang="en-US" sz="3600" b="1" dirty="0">
                <a:solidFill>
                  <a:srgbClr val="000000"/>
                </a:solidFill>
                <a:latin typeface="Lucida Sans" charset="0"/>
                <a:ea typeface="ＭＳ Ｐゴシック" charset="0"/>
              </a:rPr>
              <a:t>x</a:t>
            </a:r>
            <a:endParaRPr lang="en-US" sz="2400" b="1" dirty="0">
              <a:solidFill>
                <a:srgbClr val="000000"/>
              </a:solidFill>
              <a:latin typeface="Lucida Sans" charset="0"/>
              <a:ea typeface="ＭＳ Ｐゴシック" charset="0"/>
            </a:endParaRPr>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971801"/>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buClr>
                <a:srgbClr val="E48312"/>
              </a:buClr>
            </a:pPr>
            <a:r>
              <a:rPr lang="en-US" dirty="0">
                <a:solidFill>
                  <a:srgbClr val="000000">
                    <a:lumMod val="75000"/>
                    <a:lumOff val="25000"/>
                  </a:srgbClr>
                </a:solidFill>
                <a:latin typeface="Calibri" panose="020F0502020204030204"/>
              </a:rPr>
              <a:t>Look around me 360</a:t>
            </a:r>
            <a:r>
              <a:rPr lang="en-US" baseline="30000" dirty="0">
                <a:solidFill>
                  <a:srgbClr val="000000">
                    <a:lumMod val="75000"/>
                    <a:lumOff val="25000"/>
                  </a:srgbClr>
                </a:solidFill>
                <a:latin typeface="Calibri" panose="020F0502020204030204"/>
              </a:rPr>
              <a:t>∘</a:t>
            </a:r>
          </a:p>
          <a:p>
            <a:pPr fontAlgn="auto">
              <a:buClr>
                <a:srgbClr val="E48312"/>
              </a:buClr>
            </a:pPr>
            <a:r>
              <a:rPr lang="en-US" dirty="0">
                <a:solidFill>
                  <a:srgbClr val="000000">
                    <a:lumMod val="75000"/>
                    <a:lumOff val="25000"/>
                  </a:srgbClr>
                </a:solidFill>
                <a:latin typeface="Calibri" panose="020F0502020204030204"/>
              </a:rPr>
              <a:t>Find the direction of steepest slope down</a:t>
            </a:r>
          </a:p>
          <a:p>
            <a:pPr fontAlgn="auto">
              <a:buClr>
                <a:srgbClr val="E48312"/>
              </a:buClr>
            </a:pPr>
            <a:r>
              <a:rPr lang="en-US" dirty="0">
                <a:solidFill>
                  <a:srgbClr val="000000">
                    <a:lumMod val="75000"/>
                    <a:lumOff val="25000"/>
                  </a:srgbClr>
                </a:solidFill>
                <a:latin typeface="Calibri" panose="020F0502020204030204"/>
              </a:rPr>
              <a:t>Go that way</a:t>
            </a:r>
          </a:p>
        </p:txBody>
      </p:sp>
      <p:pic>
        <p:nvPicPr>
          <p:cNvPr id="1026" name="Picture 2" descr="How to understand Gradient Descent, the most popular ML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52726"/>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94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114300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1" y="243840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983387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2739802"/>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1" y="1657349"/>
            <a:ext cx="8610599" cy="400110"/>
          </a:xfrm>
          <a:prstGeom prst="rect">
            <a:avLst/>
          </a:prstGeom>
          <a:noFill/>
        </p:spPr>
        <p:txBody>
          <a:bodyPr wrap="square" rtlCol="0">
            <a:spAutoFit/>
          </a:bodyPr>
          <a:lstStyle/>
          <a:p>
            <a:r>
              <a:rPr lang="en-US" sz="2000" dirty="0">
                <a:solidFill>
                  <a:srgbClr val="000000"/>
                </a:solidFill>
                <a:latin typeface="Lucida Sans" charset="0"/>
                <a:ea typeface="ＭＳ Ｐゴシック" charset="0"/>
              </a:rPr>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981200"/>
            <a:ext cx="9067800" cy="400110"/>
          </a:xfrm>
          <a:prstGeom prst="rect">
            <a:avLst/>
          </a:prstGeom>
        </p:spPr>
        <p:txBody>
          <a:bodyPr wrap="square">
            <a:spAutoFit/>
          </a:bodyPr>
          <a:lstStyle/>
          <a:p>
            <a:r>
              <a:rPr lang="en-US" sz="2000" dirty="0">
                <a:solidFill>
                  <a:srgbClr val="000000"/>
                </a:solidFill>
                <a:latin typeface="Lucida Sans" charset="0"/>
                <a:ea typeface="ＭＳ Ｐゴシック" charset="0"/>
              </a:rPr>
              <a:t>A: Move </a:t>
            </a:r>
            <a:r>
              <a:rPr lang="en-US" sz="2000" i="1" dirty="0">
                <a:solidFill>
                  <a:srgbClr val="000000"/>
                </a:solidFill>
                <a:latin typeface="Lucida Sans" charset="0"/>
                <a:ea typeface="ＭＳ Ｐゴシック" charset="0"/>
              </a:rPr>
              <a:t>w </a:t>
            </a:r>
            <a:r>
              <a:rPr lang="en-US" sz="2000" dirty="0">
                <a:solidFill>
                  <a:srgbClr val="000000"/>
                </a:solidFill>
                <a:latin typeface="Lucida Sans" charset="0"/>
                <a:ea typeface="ＭＳ Ｐゴシック" charset="0"/>
              </a:rPr>
              <a:t>in the reverse direction from the slope of the function </a:t>
            </a:r>
          </a:p>
        </p:txBody>
      </p:sp>
    </p:spTree>
    <p:extLst>
      <p:ext uri="{BB962C8B-B14F-4D97-AF65-F5344CB8AC3E}">
        <p14:creationId xmlns:p14="http://schemas.microsoft.com/office/powerpoint/2010/main" val="4047739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1072204"/>
            <a:ext cx="7543800" cy="680397"/>
          </a:xfrm>
        </p:spPr>
        <p:txBody>
          <a:bodyPr/>
          <a:lstStyle/>
          <a:p>
            <a:r>
              <a:rPr lang="en-US" dirty="0">
                <a:solidFill>
                  <a:srgbClr val="FF0000"/>
                </a:solidFill>
              </a:rPr>
              <a:t>Generative</a:t>
            </a:r>
            <a:r>
              <a:rPr lang="en-US" dirty="0"/>
              <a:t> and </a:t>
            </a:r>
            <a:r>
              <a:rPr lang="en-US" dirty="0">
                <a:solidFill>
                  <a:srgbClr val="FF0000"/>
                </a:solidFill>
              </a:rPr>
              <a:t>Discriminative</a:t>
            </a:r>
            <a:r>
              <a:rPr lang="en-US" dirty="0"/>
              <a:t> Classifiers</a:t>
            </a:r>
          </a:p>
        </p:txBody>
      </p:sp>
      <p:sp>
        <p:nvSpPr>
          <p:cNvPr id="19459" name="Content Placeholder 2"/>
          <p:cNvSpPr>
            <a:spLocks noGrp="1"/>
          </p:cNvSpPr>
          <p:nvPr>
            <p:ph idx="1"/>
          </p:nvPr>
        </p:nvSpPr>
        <p:spPr>
          <a:xfrm>
            <a:off x="914400" y="1981200"/>
            <a:ext cx="7924800" cy="3810000"/>
          </a:xfrm>
        </p:spPr>
        <p:txBody>
          <a:bodyPr>
            <a:normAutofit lnSpcReduction="10000"/>
          </a:bodyPr>
          <a:lstStyle/>
          <a:p>
            <a:r>
              <a:rPr lang="en-US" sz="4000" dirty="0"/>
              <a:t>Naive Bayes is a </a:t>
            </a:r>
            <a:r>
              <a:rPr lang="en-US" sz="4000" b="1" dirty="0">
                <a:solidFill>
                  <a:srgbClr val="FF0000"/>
                </a:solidFill>
              </a:rPr>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solidFill>
                  <a:srgbClr val="FF0000"/>
                </a:solidFill>
              </a:rPr>
              <a:t>discriminative</a:t>
            </a:r>
            <a:r>
              <a:rPr lang="en-US" sz="4000" dirty="0"/>
              <a:t> classifier</a:t>
            </a:r>
          </a:p>
          <a:p>
            <a:endParaRPr lang="en-US" sz="2400" dirty="0"/>
          </a:p>
        </p:txBody>
      </p:sp>
    </p:spTree>
    <p:extLst>
      <p:ext uri="{BB962C8B-B14F-4D97-AF65-F5344CB8AC3E}">
        <p14:creationId xmlns:p14="http://schemas.microsoft.com/office/powerpoint/2010/main" val="1645087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277669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1" y="1657349"/>
            <a:ext cx="8610599" cy="707886"/>
          </a:xfrm>
          <a:prstGeom prst="rect">
            <a:avLst/>
          </a:prstGeom>
          <a:noFill/>
        </p:spPr>
        <p:txBody>
          <a:bodyPr wrap="square" rtlCol="0">
            <a:spAutoFit/>
          </a:bodyPr>
          <a:lstStyle/>
          <a:p>
            <a:r>
              <a:rPr lang="en-US" sz="2000" dirty="0">
                <a:solidFill>
                  <a:srgbClr val="000000"/>
                </a:solidFill>
                <a:latin typeface="Lucida Sans" charset="0"/>
                <a:ea typeface="ＭＳ Ｐゴシック" charset="0"/>
              </a:rPr>
              <a:t>Q: Given current w, should we make it bigger or smaller?</a:t>
            </a:r>
          </a:p>
          <a:p>
            <a:r>
              <a:rPr lang="en-US" sz="2000" dirty="0">
                <a:solidFill>
                  <a:srgbClr val="000000"/>
                </a:solidFill>
                <a:latin typeface="Lucida Sans" charset="0"/>
                <a:ea typeface="ＭＳ Ｐゴシック" charset="0"/>
              </a:rPr>
              <a:t>A: Move </a:t>
            </a:r>
            <a:r>
              <a:rPr lang="en-US" sz="2000" i="1" dirty="0">
                <a:solidFill>
                  <a:srgbClr val="000000"/>
                </a:solidFill>
                <a:latin typeface="Lucida Sans" charset="0"/>
                <a:ea typeface="ＭＳ Ｐゴシック" charset="0"/>
              </a:rPr>
              <a:t>w </a:t>
            </a:r>
            <a:r>
              <a:rPr lang="en-US" sz="2000" dirty="0">
                <a:solidFill>
                  <a:srgbClr val="000000"/>
                </a:solidFill>
                <a:latin typeface="Lucida Sans" charset="0"/>
                <a:ea typeface="ＭＳ Ｐゴシック" charset="0"/>
              </a:rPr>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4492766"/>
            <a:ext cx="3352800" cy="400110"/>
          </a:xfrm>
          <a:prstGeom prst="rect">
            <a:avLst/>
          </a:prstGeom>
          <a:noFill/>
        </p:spPr>
        <p:txBody>
          <a:bodyPr wrap="square" rtlCol="0">
            <a:spAutoFit/>
          </a:bodyPr>
          <a:lstStyle/>
          <a:p>
            <a:pPr lvl="1"/>
            <a:r>
              <a:rPr lang="en-US" sz="2000" dirty="0">
                <a:solidFill>
                  <a:srgbClr val="000000"/>
                </a:solidFill>
                <a:latin typeface="Times New Roman" panose="02020603050405020304" pitchFamily="18" charset="0"/>
                <a:ea typeface="ＭＳ Ｐゴシック" charset="0"/>
                <a:cs typeface="Times New Roman" panose="02020603050405020304" pitchFamily="18" charset="0"/>
              </a:rPr>
              <a:t>So we'll move positive</a:t>
            </a:r>
          </a:p>
        </p:txBody>
      </p:sp>
    </p:spTree>
    <p:extLst>
      <p:ext uri="{BB962C8B-B14F-4D97-AF65-F5344CB8AC3E}">
        <p14:creationId xmlns:p14="http://schemas.microsoft.com/office/powerpoint/2010/main" val="1880288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583507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685800" y="1676400"/>
                <a:ext cx="7543801" cy="4572000"/>
              </a:xfrm>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685800" y="1676400"/>
                <a:ext cx="7543801" cy="4572000"/>
              </a:xfrm>
              <a:blipFill>
                <a:blip r:embed="rId3"/>
                <a:stretch>
                  <a:fillRect l="-2668" t="-2133" r="-2587"/>
                </a:stretch>
              </a:blipFill>
            </p:spPr>
            <p:txBody>
              <a:bodyPr/>
              <a:lstStyle/>
              <a:p>
                <a:r>
                  <a:rPr lang="ar-SA">
                    <a:noFill/>
                  </a:rPr>
                  <a:t> </a:t>
                </a:r>
              </a:p>
            </p:txBody>
          </p:sp>
        </mc:Fallback>
      </mc:AlternateContent>
      <p:pic>
        <p:nvPicPr>
          <p:cNvPr id="4" name="Picture 3"/>
          <p:cNvPicPr>
            <a:picLocks noChangeAspect="1"/>
          </p:cNvPicPr>
          <p:nvPr/>
        </p:nvPicPr>
        <p:blipFill>
          <a:blip r:embed="rId4"/>
          <a:stretch>
            <a:fillRect/>
          </a:stretch>
        </p:blipFill>
        <p:spPr>
          <a:xfrm>
            <a:off x="2133600" y="3962400"/>
            <a:ext cx="6064370" cy="1447800"/>
          </a:xfrm>
          <a:prstGeom prst="rect">
            <a:avLst/>
          </a:prstGeom>
        </p:spPr>
      </p:pic>
    </p:spTree>
    <p:extLst>
      <p:ext uri="{BB962C8B-B14F-4D97-AF65-F5344CB8AC3E}">
        <p14:creationId xmlns:p14="http://schemas.microsoft.com/office/powerpoint/2010/main" val="170474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778155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2394897"/>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1828801"/>
            <a:ext cx="5340626" cy="3901535"/>
          </a:xfrm>
          <a:prstGeom prst="rect">
            <a:avLst/>
          </a:prstGeom>
        </p:spPr>
      </p:pic>
    </p:spTree>
    <p:extLst>
      <p:ext uri="{BB962C8B-B14F-4D97-AF65-F5344CB8AC3E}">
        <p14:creationId xmlns:p14="http://schemas.microsoft.com/office/powerpoint/2010/main" val="123878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50548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1828801"/>
                <a:ext cx="8858282" cy="1200329"/>
              </a:xfrm>
              <a:prstGeom prst="rect">
                <a:avLst/>
              </a:prstGeom>
              <a:noFill/>
            </p:spPr>
            <p:txBody>
              <a:bodyPr wrap="square" rtlCol="0">
                <a:spAutoFit/>
              </a:bodyPr>
              <a:lstStyle/>
              <a:p>
                <a:r>
                  <a:rPr lang="en-US" sz="2400" dirty="0">
                    <a:solidFill>
                      <a:srgbClr val="000000"/>
                    </a:solidFill>
                    <a:latin typeface="Calibri" panose="020F0502020204030204" pitchFamily="34" charset="0"/>
                    <a:ea typeface="ＭＳ Ｐゴシック" charset="0"/>
                    <a:cs typeface="Calibri" panose="020F0502020204030204" pitchFamily="34" charset="0"/>
                  </a:rPr>
                  <a:t>We’ll represent </a:t>
                </a:r>
                <a14:m>
                  <m:oMath xmlns:m="http://schemas.openxmlformats.org/officeDocument/2006/math">
                    <m:acc>
                      <m:accPr>
                        <m:chr m:val="̂"/>
                        <m:ctrlPr>
                          <a:rPr lang="en-US" sz="2400" i="1">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𝑦</m:t>
                        </m:r>
                      </m:e>
                    </m:acc>
                    <m:r>
                      <a:rPr lang="en-US" sz="2400" i="1">
                        <a:solidFill>
                          <a:srgbClr val="000000"/>
                        </a:solidFill>
                        <a:latin typeface="Cambria Math" panose="02040503050406030204" pitchFamily="18" charset="0"/>
                      </a:rPr>
                      <m:t> </m:t>
                    </m:r>
                  </m:oMath>
                </a14:m>
                <a:r>
                  <a:rPr lang="en-US" sz="2400" dirty="0">
                    <a:solidFill>
                      <a:srgbClr val="000000"/>
                    </a:solidFill>
                    <a:latin typeface="Calibri" panose="020F0502020204030204" pitchFamily="34" charset="0"/>
                    <a:ea typeface="ＭＳ Ｐゴシック" charset="0"/>
                    <a:cs typeface="Calibri" panose="020F0502020204030204" pitchFamily="34" charset="0"/>
                  </a:rPr>
                  <a:t>as </a:t>
                </a:r>
                <a:r>
                  <a:rPr lang="en-US" sz="2400" i="1" dirty="0">
                    <a:solidFill>
                      <a:srgbClr val="000000"/>
                    </a:solidFill>
                    <a:latin typeface="Calibri" panose="020F0502020204030204" pitchFamily="34" charset="0"/>
                    <a:ea typeface="ＭＳ Ｐゴシック" charset="0"/>
                    <a:cs typeface="Calibri" panose="020F0502020204030204" pitchFamily="34" charset="0"/>
                  </a:rPr>
                  <a:t>f </a:t>
                </a:r>
                <a:r>
                  <a:rPr lang="en-US" sz="2400" dirty="0">
                    <a:solidFill>
                      <a:srgbClr val="000000"/>
                    </a:solidFill>
                    <a:latin typeface="Calibri" panose="020F0502020204030204" pitchFamily="34" charset="0"/>
                    <a:ea typeface="ＭＳ Ｐゴシック" charset="0"/>
                    <a:cs typeface="Calibri" panose="020F0502020204030204" pitchFamily="34" charset="0"/>
                  </a:rPr>
                  <a:t>(</a:t>
                </a:r>
                <a:r>
                  <a:rPr lang="en-US" sz="2400" i="1" dirty="0">
                    <a:solidFill>
                      <a:srgbClr val="000000"/>
                    </a:solidFill>
                    <a:latin typeface="Calibri" panose="020F0502020204030204" pitchFamily="34" charset="0"/>
                    <a:ea typeface="ＭＳ Ｐゴシック" charset="0"/>
                    <a:cs typeface="Calibri" panose="020F0502020204030204" pitchFamily="34" charset="0"/>
                  </a:rPr>
                  <a:t>x</a:t>
                </a:r>
                <a:r>
                  <a:rPr lang="en-US" sz="2400" dirty="0">
                    <a:solidFill>
                      <a:srgbClr val="000000"/>
                    </a:solidFill>
                    <a:latin typeface="Calibri" panose="020F0502020204030204" pitchFamily="34" charset="0"/>
                    <a:ea typeface="ＭＳ Ｐゴシック" charset="0"/>
                    <a:cs typeface="Calibri" panose="020F0502020204030204" pitchFamily="34" charset="0"/>
                  </a:rPr>
                  <a:t>; </a:t>
                </a:r>
                <a:r>
                  <a:rPr lang="el-GR" sz="2400" dirty="0">
                    <a:solidFill>
                      <a:srgbClr val="000000"/>
                    </a:solidFill>
                    <a:latin typeface="Calibri" panose="020F0502020204030204" pitchFamily="34" charset="0"/>
                    <a:ea typeface="ＭＳ Ｐゴシック" charset="0"/>
                    <a:cs typeface="Calibri" panose="020F0502020204030204" pitchFamily="34" charset="0"/>
                  </a:rPr>
                  <a:t>θ ) </a:t>
                </a:r>
                <a:r>
                  <a:rPr lang="en-US" sz="2400" dirty="0">
                    <a:solidFill>
                      <a:srgbClr val="000000"/>
                    </a:solidFill>
                    <a:latin typeface="Calibri" panose="020F0502020204030204" pitchFamily="34" charset="0"/>
                    <a:ea typeface="ＭＳ Ｐゴシック" charset="0"/>
                    <a:cs typeface="Calibri" panose="020F0502020204030204" pitchFamily="34" charset="0"/>
                  </a:rPr>
                  <a:t>to make the dependence on </a:t>
                </a:r>
                <a:r>
                  <a:rPr lang="el-GR" sz="2400" dirty="0">
                    <a:solidFill>
                      <a:srgbClr val="000000"/>
                    </a:solidFill>
                    <a:latin typeface="Calibri" panose="020F0502020204030204" pitchFamily="34" charset="0"/>
                    <a:ea typeface="ＭＳ Ｐゴシック" charset="0"/>
                    <a:cs typeface="Calibri" panose="020F0502020204030204" pitchFamily="34" charset="0"/>
                  </a:rPr>
                  <a:t>θ </a:t>
                </a:r>
                <a:r>
                  <a:rPr lang="en-US" sz="2400" dirty="0">
                    <a:solidFill>
                      <a:srgbClr val="000000"/>
                    </a:solidFill>
                    <a:latin typeface="Calibri" panose="020F0502020204030204" pitchFamily="34" charset="0"/>
                    <a:ea typeface="ＭＳ Ｐゴシック" charset="0"/>
                    <a:cs typeface="Calibri" panose="020F0502020204030204" pitchFamily="34" charset="0"/>
                  </a:rPr>
                  <a:t>more obvious: </a:t>
                </a:r>
              </a:p>
              <a:p>
                <a:endParaRPr lang="en-US" sz="2400" dirty="0">
                  <a:solidFill>
                    <a:srgbClr val="000000"/>
                  </a:solidFill>
                  <a:latin typeface="Lucida Sans" charset="0"/>
                  <a:ea typeface="ＭＳ Ｐゴシック" charset="0"/>
                </a:endParaRPr>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1828801"/>
                <a:ext cx="8858282" cy="1200329"/>
              </a:xfrm>
              <a:prstGeom prst="rect">
                <a:avLst/>
              </a:prstGeom>
              <a:blipFill>
                <a:blip r:embed="rId4"/>
                <a:stretch>
                  <a:fillRect l="-1032" t="-4061"/>
                </a:stretch>
              </a:blipFill>
            </p:spPr>
            <p:txBody>
              <a:bodyPr/>
              <a:lstStyle/>
              <a:p>
                <a:r>
                  <a:rPr lang="ar-SA">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4613702"/>
            <a:ext cx="8038804" cy="461665"/>
          </a:xfrm>
          <a:prstGeom prst="rect">
            <a:avLst/>
          </a:prstGeom>
          <a:noFill/>
        </p:spPr>
        <p:txBody>
          <a:bodyPr wrap="none" rtlCol="0">
            <a:spAutoFit/>
          </a:bodyPr>
          <a:lstStyle/>
          <a:p>
            <a:r>
              <a:rPr lang="en-US" sz="2400" dirty="0">
                <a:solidFill>
                  <a:srgbClr val="000000"/>
                </a:solidFill>
                <a:latin typeface="Calibri" panose="020F0502020204030204" pitchFamily="34" charset="0"/>
                <a:ea typeface="ＭＳ Ｐゴシック" charset="0"/>
                <a:cs typeface="Calibri" panose="020F0502020204030204" pitchFamily="34" charset="0"/>
              </a:rPr>
              <a:t>The final equation for updating </a:t>
            </a:r>
            <a:r>
              <a:rPr lang="el-GR" sz="2400" dirty="0">
                <a:solidFill>
                  <a:srgbClr val="000000"/>
                </a:solidFill>
                <a:latin typeface="Calibri" panose="020F0502020204030204" pitchFamily="34" charset="0"/>
                <a:ea typeface="ＭＳ Ｐゴシック" charset="0"/>
                <a:cs typeface="Calibri" panose="020F0502020204030204" pitchFamily="34" charset="0"/>
              </a:rPr>
              <a:t>θ </a:t>
            </a:r>
            <a:r>
              <a:rPr lang="en-US" sz="2400" dirty="0">
                <a:solidFill>
                  <a:srgbClr val="000000"/>
                </a:solidFill>
                <a:latin typeface="Calibri" panose="020F0502020204030204" pitchFamily="34" charset="0"/>
                <a:ea typeface="ＭＳ Ｐゴシック" charset="0"/>
                <a:cs typeface="Calibri" panose="020F0502020204030204" pitchFamily="34" charset="0"/>
              </a:rPr>
              <a:t>based on the gradient is thus </a:t>
            </a:r>
          </a:p>
        </p:txBody>
      </p:sp>
      <p:pic>
        <p:nvPicPr>
          <p:cNvPr id="4" name="Picture 3"/>
          <p:cNvPicPr>
            <a:picLocks noChangeAspect="1"/>
          </p:cNvPicPr>
          <p:nvPr/>
        </p:nvPicPr>
        <p:blipFill>
          <a:blip r:embed="rId5"/>
          <a:stretch>
            <a:fillRect/>
          </a:stretch>
        </p:blipFill>
        <p:spPr>
          <a:xfrm>
            <a:off x="2819400" y="2428964"/>
            <a:ext cx="4697353" cy="2066835"/>
          </a:xfrm>
          <a:prstGeom prst="rect">
            <a:avLst/>
          </a:prstGeom>
        </p:spPr>
      </p:pic>
      <p:pic>
        <p:nvPicPr>
          <p:cNvPr id="8" name="Picture 7"/>
          <p:cNvPicPr>
            <a:picLocks noChangeAspect="1"/>
          </p:cNvPicPr>
          <p:nvPr/>
        </p:nvPicPr>
        <p:blipFill>
          <a:blip r:embed="rId6"/>
          <a:stretch>
            <a:fillRect/>
          </a:stretch>
        </p:blipFill>
        <p:spPr>
          <a:xfrm>
            <a:off x="2755900" y="5410200"/>
            <a:ext cx="3271837" cy="848761"/>
          </a:xfrm>
          <a:prstGeom prst="rect">
            <a:avLst/>
          </a:prstGeom>
        </p:spPr>
      </p:pic>
    </p:spTree>
    <p:extLst>
      <p:ext uri="{BB962C8B-B14F-4D97-AF65-F5344CB8AC3E}">
        <p14:creationId xmlns:p14="http://schemas.microsoft.com/office/powerpoint/2010/main" val="2493611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976953"/>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2095176"/>
            <a:ext cx="8858282" cy="461665"/>
          </a:xfrm>
          <a:prstGeom prst="rect">
            <a:avLst/>
          </a:prstGeom>
          <a:noFill/>
        </p:spPr>
        <p:txBody>
          <a:bodyPr wrap="square" rtlCol="0">
            <a:spAutoFit/>
          </a:bodyPr>
          <a:lstStyle/>
          <a:p>
            <a:r>
              <a:rPr lang="en-US" sz="2400" dirty="0">
                <a:solidFill>
                  <a:srgbClr val="000000"/>
                </a:solidFill>
                <a:latin typeface="Calibri" panose="020F0502020204030204" pitchFamily="34" charset="0"/>
                <a:ea typeface="ＭＳ Ｐゴシック"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6" y="2600416"/>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422695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3456333"/>
            <a:ext cx="8858282" cy="446276"/>
          </a:xfrm>
          <a:prstGeom prst="rect">
            <a:avLst/>
          </a:prstGeom>
          <a:noFill/>
        </p:spPr>
        <p:txBody>
          <a:bodyPr wrap="square" rtlCol="0">
            <a:spAutoFit/>
          </a:bodyPr>
          <a:lstStyle/>
          <a:p>
            <a:r>
              <a:rPr lang="en-US" sz="2300" dirty="0">
                <a:solidFill>
                  <a:srgbClr val="000000"/>
                </a:solidFill>
                <a:latin typeface="Calibri" panose="020F0502020204030204" pitchFamily="34" charset="0"/>
                <a:ea typeface="ＭＳ Ｐゴシック" charset="0"/>
                <a:cs typeface="Calibri" panose="020F0502020204030204" pitchFamily="34" charset="0"/>
              </a:rPr>
              <a:t>The elegant derivative of this function</a:t>
            </a:r>
            <a:r>
              <a:rPr lang="en-US" sz="2300" dirty="0">
                <a:solidFill>
                  <a:srgbClr val="000000"/>
                </a:solidFill>
                <a:latin typeface="Calibri" panose="020F0502020204030204" pitchFamily="34" charset="0"/>
                <a:ea typeface="ＭＳ Ｐゴシック" charset="0"/>
                <a:cs typeface="Calibri" panose="020F0502020204030204" pitchFamily="34" charset="0"/>
                <a:sym typeface="Wingdings" pitchFamily="2" charset="2"/>
              </a:rPr>
              <a:t> (see textbook 5.8 for derivation)</a:t>
            </a:r>
            <a:endParaRPr lang="en-US" sz="2300" dirty="0">
              <a:solidFill>
                <a:srgbClr val="000000"/>
              </a:solidFill>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3076091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r>
              <a:rPr lang="en-US" dirty="0" smtClean="0"/>
              <a:t>summary</a:t>
            </a:r>
            <a:endParaRPr lang="en-US" dirty="0"/>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2" y="1418887"/>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327660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a:endParaRPr>
          </a:p>
        </p:txBody>
      </p:sp>
      <p:sp>
        <p:nvSpPr>
          <p:cNvPr id="6" name="Rectangle 5">
            <a:extLst>
              <a:ext uri="{FF2B5EF4-FFF2-40B4-BE49-F238E27FC236}">
                <a16:creationId xmlns:a16="http://schemas.microsoft.com/office/drawing/2014/main" id="{2459507E-A295-CF40-B6EC-E3AB0209F6DA}"/>
              </a:ext>
            </a:extLst>
          </p:cNvPr>
          <p:cNvSpPr/>
          <p:nvPr/>
        </p:nvSpPr>
        <p:spPr>
          <a:xfrm>
            <a:off x="2781300" y="320039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latin typeface="Calibri" panose="020F0502020204030204"/>
            </a:endParaRPr>
          </a:p>
        </p:txBody>
      </p:sp>
      <p:sp>
        <p:nvSpPr>
          <p:cNvPr id="4" name="Rectangular Callout 3"/>
          <p:cNvSpPr/>
          <p:nvPr/>
        </p:nvSpPr>
        <p:spPr>
          <a:xfrm>
            <a:off x="6781800" y="5548145"/>
            <a:ext cx="1066800" cy="486114"/>
          </a:xfrm>
          <a:prstGeom prst="wedgeRectCallout">
            <a:avLst>
              <a:gd name="adj1" fmla="val -2738"/>
              <a:gd name="adj2" fmla="val -22702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minimize</a:t>
            </a:r>
            <a:endParaRPr lang="ar-SA" dirty="0"/>
          </a:p>
        </p:txBody>
      </p:sp>
      <p:sp>
        <p:nvSpPr>
          <p:cNvPr id="7" name="Multiply 6"/>
          <p:cNvSpPr/>
          <p:nvPr/>
        </p:nvSpPr>
        <p:spPr>
          <a:xfrm>
            <a:off x="7086600" y="4572000"/>
            <a:ext cx="381000" cy="381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543630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98837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1072204"/>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1" y="276777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276777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1" y="2014834"/>
            <a:ext cx="7444987" cy="523220"/>
          </a:xfrm>
          <a:prstGeom prst="rect">
            <a:avLst/>
          </a:prstGeom>
          <a:noFill/>
        </p:spPr>
        <p:txBody>
          <a:bodyPr wrap="none" rtlCol="0">
            <a:spAutoFit/>
          </a:bodyPr>
          <a:lstStyle/>
          <a:p>
            <a:r>
              <a:rPr lang="en-US" sz="2800" dirty="0">
                <a:solidFill>
                  <a:srgbClr val="000000"/>
                </a:solidFill>
                <a:latin typeface="Calibri" panose="020F0502020204030204" pitchFamily="34" charset="0"/>
                <a:ea typeface="ＭＳ Ｐゴシック"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8" y="5621756"/>
            <a:ext cx="878767" cy="276999"/>
          </a:xfrm>
          <a:prstGeom prst="rect">
            <a:avLst/>
          </a:prstGeom>
          <a:noFill/>
        </p:spPr>
        <p:txBody>
          <a:bodyPr wrap="none" rtlCol="0">
            <a:spAutoFit/>
          </a:bodyPr>
          <a:lstStyle/>
          <a:p>
            <a:r>
              <a:rPr lang="en-US" sz="1200" dirty="0" err="1">
                <a:solidFill>
                  <a:srgbClr val="000000"/>
                </a:solidFill>
                <a:latin typeface="Lucida Sans" charset="0"/>
                <a:ea typeface="ＭＳ Ｐゴシック" charset="0"/>
              </a:rPr>
              <a:t>imagenet</a:t>
            </a:r>
            <a:endParaRPr lang="en-US" sz="1200" dirty="0">
              <a:solidFill>
                <a:srgbClr val="000000"/>
              </a:solidFill>
              <a:latin typeface="Lucida Sans" charset="0"/>
              <a:ea typeface="ＭＳ Ｐゴシック" charset="0"/>
            </a:endParaRPr>
          </a:p>
        </p:txBody>
      </p:sp>
      <p:sp>
        <p:nvSpPr>
          <p:cNvPr id="7" name="TextBox 6">
            <a:extLst>
              <a:ext uri="{FF2B5EF4-FFF2-40B4-BE49-F238E27FC236}">
                <a16:creationId xmlns:a16="http://schemas.microsoft.com/office/drawing/2014/main" id="{BDE219D6-7D1D-7B4D-8610-0A4339789899}"/>
              </a:ext>
            </a:extLst>
          </p:cNvPr>
          <p:cNvSpPr txBox="1"/>
          <p:nvPr/>
        </p:nvSpPr>
        <p:spPr>
          <a:xfrm>
            <a:off x="5562601" y="5621755"/>
            <a:ext cx="878767" cy="276999"/>
          </a:xfrm>
          <a:prstGeom prst="rect">
            <a:avLst/>
          </a:prstGeom>
          <a:noFill/>
        </p:spPr>
        <p:txBody>
          <a:bodyPr wrap="none" rtlCol="0">
            <a:spAutoFit/>
          </a:bodyPr>
          <a:lstStyle/>
          <a:p>
            <a:r>
              <a:rPr lang="en-US" sz="1200" dirty="0" err="1">
                <a:solidFill>
                  <a:srgbClr val="000000"/>
                </a:solidFill>
                <a:latin typeface="Lucida Sans" charset="0"/>
                <a:ea typeface="ＭＳ Ｐゴシック" charset="0"/>
              </a:rPr>
              <a:t>imagenet</a:t>
            </a:r>
            <a:endParaRPr lang="en-US" sz="1200" dirty="0">
              <a:solidFill>
                <a:srgbClr val="000000"/>
              </a:solidFill>
              <a:latin typeface="Lucida Sans" charset="0"/>
              <a:ea typeface="ＭＳ Ｐゴシック" charset="0"/>
            </a:endParaRPr>
          </a:p>
        </p:txBody>
      </p:sp>
    </p:spTree>
    <p:extLst>
      <p:ext uri="{BB962C8B-B14F-4D97-AF65-F5344CB8AC3E}">
        <p14:creationId xmlns:p14="http://schemas.microsoft.com/office/powerpoint/2010/main" val="1081719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205740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
        <p:nvSpPr>
          <p:cNvPr id="4" name="Rectangle 3"/>
          <p:cNvSpPr/>
          <p:nvPr/>
        </p:nvSpPr>
        <p:spPr>
          <a:xfrm>
            <a:off x="533400" y="379669"/>
            <a:ext cx="8153400" cy="954107"/>
          </a:xfrm>
          <a:prstGeom prst="rect">
            <a:avLst/>
          </a:prstGeom>
        </p:spPr>
        <p:txBody>
          <a:bodyPr wrap="square">
            <a:spAutoFit/>
          </a:bodyPr>
          <a:lstStyle/>
          <a:p>
            <a:r>
              <a:rPr lang="en-US" sz="2800" dirty="0">
                <a:solidFill>
                  <a:schemeClr val="tx2"/>
                </a:solidFill>
              </a:rPr>
              <a:t>Stochastic Gradient Descent: An example and more details</a:t>
            </a:r>
          </a:p>
        </p:txBody>
      </p:sp>
    </p:spTree>
    <p:extLst>
      <p:ext uri="{BB962C8B-B14F-4D97-AF65-F5344CB8AC3E}">
        <p14:creationId xmlns:p14="http://schemas.microsoft.com/office/powerpoint/2010/main" val="3921252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9" y="171450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3" y="440050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1" y="1371601"/>
            <a:ext cx="2968761" cy="1138773"/>
          </a:xfrm>
          <a:prstGeom prst="rect">
            <a:avLst/>
          </a:prstGeom>
          <a:noFill/>
        </p:spPr>
        <p:txBody>
          <a:bodyPr wrap="none" rtlCol="0">
            <a:spAutoFit/>
          </a:bodyPr>
          <a:lstStyle/>
          <a:p>
            <a:pPr marL="742950" lvl="4" indent="-49213"/>
            <a:r>
              <a:rPr lang="en-US" sz="2200" i="1" dirty="0">
                <a:solidFill>
                  <a:srgbClr val="000000"/>
                </a:solidFill>
                <a:latin typeface="Calibri" panose="020F0502020204030204" pitchFamily="34" charset="0"/>
                <a:ea typeface="ＭＳ Ｐゴシック" charset="0"/>
                <a:cs typeface="Calibri" panose="020F0502020204030204" pitchFamily="34" charset="0"/>
              </a:rPr>
              <a:t>w</a:t>
            </a:r>
            <a:r>
              <a:rPr lang="en-US" sz="2200" i="1" baseline="-25000" dirty="0">
                <a:solidFill>
                  <a:srgbClr val="000000"/>
                </a:solidFill>
                <a:latin typeface="Calibri" panose="020F0502020204030204" pitchFamily="34" charset="0"/>
                <a:ea typeface="ＭＳ Ｐゴシック" charset="0"/>
                <a:cs typeface="Calibri" panose="020F0502020204030204" pitchFamily="34" charset="0"/>
              </a:rPr>
              <a:t>1</a:t>
            </a:r>
            <a:r>
              <a:rPr lang="en-US" sz="2200" dirty="0">
                <a:solidFill>
                  <a:srgbClr val="000000"/>
                </a:solidFill>
                <a:latin typeface="Calibri" panose="020F0502020204030204" pitchFamily="34" charset="0"/>
                <a:ea typeface="ＭＳ Ｐゴシック" charset="0"/>
                <a:cs typeface="Calibri" panose="020F0502020204030204" pitchFamily="34" charset="0"/>
              </a:rPr>
              <a:t> = </a:t>
            </a:r>
            <a:r>
              <a:rPr lang="en-US" sz="2200" i="1" dirty="0">
                <a:solidFill>
                  <a:srgbClr val="000000"/>
                </a:solidFill>
                <a:latin typeface="Calibri" panose="020F0502020204030204" pitchFamily="34" charset="0"/>
                <a:ea typeface="ＭＳ Ｐゴシック" charset="0"/>
                <a:cs typeface="Calibri" panose="020F0502020204030204" pitchFamily="34" charset="0"/>
              </a:rPr>
              <a:t>w</a:t>
            </a:r>
            <a:r>
              <a:rPr lang="en-US" sz="2200" baseline="-25000" dirty="0">
                <a:solidFill>
                  <a:srgbClr val="000000"/>
                </a:solidFill>
                <a:latin typeface="Calibri" panose="020F0502020204030204" pitchFamily="34" charset="0"/>
                <a:ea typeface="ＭＳ Ｐゴシック" charset="0"/>
                <a:cs typeface="Calibri" panose="020F0502020204030204" pitchFamily="34" charset="0"/>
              </a:rPr>
              <a:t>2</a:t>
            </a:r>
            <a:r>
              <a:rPr lang="en-US" sz="2200" dirty="0">
                <a:solidFill>
                  <a:srgbClr val="000000"/>
                </a:solidFill>
                <a:latin typeface="Calibri" panose="020F0502020204030204" pitchFamily="34" charset="0"/>
                <a:ea typeface="ＭＳ Ｐゴシック" charset="0"/>
                <a:cs typeface="Calibri" panose="020F0502020204030204" pitchFamily="34" charset="0"/>
              </a:rPr>
              <a:t> = </a:t>
            </a:r>
            <a:r>
              <a:rPr lang="en-US" sz="2200" i="1" dirty="0">
                <a:solidFill>
                  <a:srgbClr val="000000"/>
                </a:solidFill>
                <a:latin typeface="Calibri" panose="020F0502020204030204" pitchFamily="34" charset="0"/>
                <a:ea typeface="ＭＳ Ｐゴシック" charset="0"/>
                <a:cs typeface="Calibri" panose="020F0502020204030204" pitchFamily="34" charset="0"/>
              </a:rPr>
              <a:t>b  </a:t>
            </a:r>
            <a:r>
              <a:rPr lang="en-US" sz="2200" dirty="0">
                <a:solidFill>
                  <a:srgbClr val="000000"/>
                </a:solidFill>
                <a:latin typeface="Calibri" panose="020F0502020204030204" pitchFamily="34" charset="0"/>
                <a:ea typeface="ＭＳ Ｐゴシック" charset="0"/>
                <a:cs typeface="Calibri" panose="020F0502020204030204" pitchFamily="34" charset="0"/>
              </a:rPr>
              <a:t>= 0;    </a:t>
            </a:r>
          </a:p>
          <a:p>
            <a:pPr marL="742950" lvl="4" indent="-49213"/>
            <a:r>
              <a:rPr lang="en-US" sz="2200" i="1" dirty="0">
                <a:solidFill>
                  <a:srgbClr val="000000"/>
                </a:solidFill>
                <a:latin typeface="Calibri" panose="020F0502020204030204" pitchFamily="34" charset="0"/>
                <a:ea typeface="ＭＳ Ｐゴシック" charset="0"/>
                <a:cs typeface="Calibri" panose="020F0502020204030204" pitchFamily="34" charset="0"/>
              </a:rPr>
              <a:t>x</a:t>
            </a:r>
            <a:r>
              <a:rPr lang="en-US" sz="2200" baseline="-25000" dirty="0">
                <a:solidFill>
                  <a:srgbClr val="000000"/>
                </a:solidFill>
                <a:latin typeface="Calibri" panose="020F0502020204030204" pitchFamily="34" charset="0"/>
                <a:ea typeface="ＭＳ Ｐゴシック" charset="0"/>
                <a:cs typeface="Calibri" panose="020F0502020204030204" pitchFamily="34" charset="0"/>
              </a:rPr>
              <a:t>1</a:t>
            </a:r>
            <a:r>
              <a:rPr lang="en-US" sz="2200" dirty="0">
                <a:solidFill>
                  <a:srgbClr val="000000"/>
                </a:solidFill>
                <a:latin typeface="Calibri" panose="020F0502020204030204" pitchFamily="34" charset="0"/>
                <a:ea typeface="ＭＳ Ｐゴシック" charset="0"/>
                <a:cs typeface="Calibri" panose="020F0502020204030204" pitchFamily="34" charset="0"/>
              </a:rPr>
              <a:t>  = 3;   </a:t>
            </a:r>
            <a:r>
              <a:rPr lang="en-US" sz="2200" i="1" dirty="0">
                <a:solidFill>
                  <a:srgbClr val="000000"/>
                </a:solidFill>
                <a:latin typeface="Calibri" panose="020F0502020204030204" pitchFamily="34" charset="0"/>
                <a:ea typeface="ＭＳ Ｐゴシック" charset="0"/>
                <a:cs typeface="Calibri" panose="020F0502020204030204" pitchFamily="34" charset="0"/>
              </a:rPr>
              <a:t>x</a:t>
            </a:r>
            <a:r>
              <a:rPr lang="en-US" sz="2200" baseline="-25000" dirty="0">
                <a:solidFill>
                  <a:srgbClr val="000000"/>
                </a:solidFill>
                <a:latin typeface="Calibri" panose="020F0502020204030204" pitchFamily="34" charset="0"/>
                <a:ea typeface="ＭＳ Ｐゴシック" charset="0"/>
                <a:cs typeface="Calibri" panose="020F0502020204030204" pitchFamily="34" charset="0"/>
              </a:rPr>
              <a:t>2</a:t>
            </a:r>
            <a:r>
              <a:rPr lang="en-US" sz="2200" dirty="0">
                <a:solidFill>
                  <a:srgbClr val="000000"/>
                </a:solidFill>
                <a:latin typeface="Calibri" panose="020F0502020204030204" pitchFamily="34" charset="0"/>
                <a:ea typeface="ＭＳ Ｐゴシック" charset="0"/>
                <a:cs typeface="Calibri" panose="020F0502020204030204" pitchFamily="34" charset="0"/>
              </a:rPr>
              <a:t>  = 2   </a:t>
            </a:r>
            <a:r>
              <a:rPr lang="el-GR" sz="2200" dirty="0">
                <a:solidFill>
                  <a:srgbClr val="000000"/>
                </a:solidFill>
                <a:latin typeface="Calibri" panose="020F0502020204030204" pitchFamily="34" charset="0"/>
                <a:ea typeface="ＭＳ Ｐゴシック" charset="0"/>
                <a:cs typeface="Calibri" panose="020F0502020204030204" pitchFamily="34" charset="0"/>
              </a:rPr>
              <a:t> </a:t>
            </a:r>
          </a:p>
          <a:p>
            <a:endParaRPr lang="en-US" sz="2400" dirty="0">
              <a:solidFill>
                <a:srgbClr val="000000"/>
              </a:solidFill>
              <a:latin typeface="Lucida Sans" charset="0"/>
              <a:ea typeface="ＭＳ Ｐゴシック" charset="0"/>
            </a:endParaRPr>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6" y="3001751"/>
            <a:ext cx="3564749" cy="712950"/>
          </a:xfrm>
          <a:prstGeom prst="rect">
            <a:avLst/>
          </a:prstGeom>
        </p:spPr>
      </p:pic>
      <p:pic>
        <p:nvPicPr>
          <p:cNvPr id="10" name="Picture 9"/>
          <p:cNvPicPr>
            <a:picLocks noChangeAspect="1"/>
          </p:cNvPicPr>
          <p:nvPr/>
        </p:nvPicPr>
        <p:blipFill>
          <a:blip r:embed="rId5"/>
          <a:stretch>
            <a:fillRect/>
          </a:stretch>
        </p:blipFill>
        <p:spPr>
          <a:xfrm>
            <a:off x="2489312" y="2067054"/>
            <a:ext cx="3843293" cy="748122"/>
          </a:xfrm>
          <a:prstGeom prst="rect">
            <a:avLst/>
          </a:prstGeom>
        </p:spPr>
      </p:pic>
    </p:spTree>
    <p:extLst>
      <p:ext uri="{BB962C8B-B14F-4D97-AF65-F5344CB8AC3E}">
        <p14:creationId xmlns:p14="http://schemas.microsoft.com/office/powerpoint/2010/main" val="40009240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930106"/>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1" y="1610503"/>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1" y="3718864"/>
            <a:ext cx="1801775" cy="430887"/>
          </a:xfrm>
          <a:prstGeom prst="rect">
            <a:avLst/>
          </a:prstGeom>
          <a:noFill/>
        </p:spPr>
        <p:txBody>
          <a:bodyPr wrap="none" rtlCol="0">
            <a:spAutoFit/>
          </a:bodyPr>
          <a:lstStyle/>
          <a:p>
            <a:pPr marL="742950" lvl="4" indent="-49213"/>
            <a:r>
              <a:rPr lang="el-GR" sz="2200" dirty="0">
                <a:solidFill>
                  <a:srgbClr val="000000"/>
                </a:solidFill>
                <a:latin typeface="Calibri" panose="020F0502020204030204" pitchFamily="34" charset="0"/>
                <a:ea typeface="ＭＳ Ｐゴシック" charset="0"/>
                <a:cs typeface="Calibri" panose="020F0502020204030204" pitchFamily="34" charset="0"/>
              </a:rPr>
              <a:t>η = 0.1</a:t>
            </a:r>
            <a:r>
              <a:rPr lang="en-US" sz="2200" dirty="0">
                <a:solidFill>
                  <a:srgbClr val="000000"/>
                </a:solidFill>
                <a:latin typeface="Calibri" panose="020F0502020204030204" pitchFamily="34" charset="0"/>
                <a:ea typeface="ＭＳ Ｐゴシック"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1" y="4368134"/>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3" y="2739915"/>
            <a:ext cx="8785875" cy="830997"/>
          </a:xfrm>
          <a:prstGeom prst="rect">
            <a:avLst/>
          </a:prstGeom>
          <a:noFill/>
        </p:spPr>
        <p:txBody>
          <a:bodyPr wrap="square" rtlCol="0">
            <a:spAutoFit/>
          </a:bodyPr>
          <a:lstStyle/>
          <a:p>
            <a:r>
              <a:rPr lang="en-US" sz="2400" dirty="0">
                <a:solidFill>
                  <a:srgbClr val="000000"/>
                </a:solidFill>
                <a:latin typeface="Calibri" panose="020F0502020204030204" pitchFamily="34" charset="0"/>
                <a:ea typeface="ＭＳ Ｐゴシック" charset="0"/>
                <a:cs typeface="Calibri" panose="020F0502020204030204" pitchFamily="34" charset="0"/>
              </a:rPr>
              <a:t>Now that we have a gradient, we compute the new parameter vector </a:t>
            </a:r>
            <a:r>
              <a:rPr lang="el-GR" sz="2400" dirty="0">
                <a:solidFill>
                  <a:srgbClr val="000000"/>
                </a:solidFill>
                <a:latin typeface="Calibri" panose="020F0502020204030204" pitchFamily="34" charset="0"/>
                <a:ea typeface="ＭＳ Ｐゴシック" charset="0"/>
                <a:cs typeface="Calibri" panose="020F0502020204030204" pitchFamily="34" charset="0"/>
              </a:rPr>
              <a:t>θ</a:t>
            </a:r>
            <a:r>
              <a:rPr lang="el-GR" sz="2400" baseline="30000" dirty="0">
                <a:solidFill>
                  <a:srgbClr val="000000"/>
                </a:solidFill>
                <a:latin typeface="Calibri" panose="020F0502020204030204" pitchFamily="34" charset="0"/>
                <a:ea typeface="ＭＳ Ｐゴシック" charset="0"/>
                <a:cs typeface="Calibri" panose="020F0502020204030204" pitchFamily="34" charset="0"/>
              </a:rPr>
              <a:t>1</a:t>
            </a:r>
            <a:r>
              <a:rPr lang="el-GR" sz="2400" dirty="0">
                <a:solidFill>
                  <a:srgbClr val="000000"/>
                </a:solidFill>
                <a:latin typeface="Calibri" panose="020F0502020204030204" pitchFamily="34" charset="0"/>
                <a:ea typeface="ＭＳ Ｐゴシック" charset="0"/>
                <a:cs typeface="Calibri" panose="020F0502020204030204" pitchFamily="34" charset="0"/>
              </a:rPr>
              <a:t> </a:t>
            </a:r>
            <a:r>
              <a:rPr lang="en-US" sz="2400" dirty="0">
                <a:solidFill>
                  <a:srgbClr val="000000"/>
                </a:solidFill>
                <a:latin typeface="Calibri" panose="020F0502020204030204" pitchFamily="34" charset="0"/>
                <a:ea typeface="ＭＳ Ｐゴシック" charset="0"/>
                <a:cs typeface="Calibri" panose="020F0502020204030204" pitchFamily="34" charset="0"/>
              </a:rPr>
              <a:t>by moving </a:t>
            </a:r>
            <a:r>
              <a:rPr lang="el-GR" sz="2400" dirty="0">
                <a:solidFill>
                  <a:srgbClr val="000000"/>
                </a:solidFill>
                <a:latin typeface="Calibri" panose="020F0502020204030204" pitchFamily="34" charset="0"/>
                <a:ea typeface="ＭＳ Ｐゴシック" charset="0"/>
                <a:cs typeface="Calibri" panose="020F0502020204030204" pitchFamily="34" charset="0"/>
              </a:rPr>
              <a:t>θ</a:t>
            </a:r>
            <a:r>
              <a:rPr lang="el-GR" sz="2400" baseline="30000" dirty="0">
                <a:solidFill>
                  <a:srgbClr val="000000"/>
                </a:solidFill>
                <a:latin typeface="Calibri" panose="020F0502020204030204" pitchFamily="34" charset="0"/>
                <a:ea typeface="ＭＳ Ｐゴシック" charset="0"/>
                <a:cs typeface="Calibri" panose="020F0502020204030204" pitchFamily="34" charset="0"/>
              </a:rPr>
              <a:t>0</a:t>
            </a:r>
            <a:r>
              <a:rPr lang="el-GR" sz="2400" dirty="0">
                <a:solidFill>
                  <a:srgbClr val="000000"/>
                </a:solidFill>
                <a:latin typeface="Calibri" panose="020F0502020204030204" pitchFamily="34" charset="0"/>
                <a:ea typeface="ＭＳ Ｐゴシック" charset="0"/>
                <a:cs typeface="Calibri" panose="020F0502020204030204" pitchFamily="34" charset="0"/>
              </a:rPr>
              <a:t> </a:t>
            </a:r>
            <a:r>
              <a:rPr lang="en-US" sz="2400" dirty="0">
                <a:solidFill>
                  <a:srgbClr val="000000"/>
                </a:solidFill>
                <a:latin typeface="Calibri" panose="020F0502020204030204" pitchFamily="34" charset="0"/>
                <a:ea typeface="ＭＳ Ｐゴシック"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5615870"/>
            <a:ext cx="7744428" cy="400110"/>
          </a:xfrm>
          <a:prstGeom prst="rect">
            <a:avLst/>
          </a:prstGeom>
          <a:noFill/>
        </p:spPr>
        <p:txBody>
          <a:bodyPr wrap="none" rtlCol="0">
            <a:spAutoFit/>
          </a:bodyPr>
          <a:lstStyle/>
          <a:p>
            <a:r>
              <a:rPr lang="en-US" sz="2000" dirty="0">
                <a:solidFill>
                  <a:srgbClr val="000000"/>
                </a:solidFill>
                <a:latin typeface="Calibri" panose="020F0502020204030204" pitchFamily="34" charset="0"/>
                <a:ea typeface="ＭＳ Ｐゴシック" charset="0"/>
                <a:cs typeface="Calibri" panose="020F0502020204030204" pitchFamily="34" charset="0"/>
              </a:rPr>
              <a:t>Note that enough negative examples would eventually make w</a:t>
            </a:r>
            <a:r>
              <a:rPr lang="en-US" sz="2000" baseline="-25000" dirty="0">
                <a:solidFill>
                  <a:srgbClr val="000000"/>
                </a:solidFill>
                <a:latin typeface="Calibri" panose="020F0502020204030204" pitchFamily="34" charset="0"/>
                <a:ea typeface="ＭＳ Ｐゴシック" charset="0"/>
                <a:cs typeface="Calibri" panose="020F0502020204030204" pitchFamily="34" charset="0"/>
              </a:rPr>
              <a:t>2</a:t>
            </a:r>
            <a:r>
              <a:rPr lang="en-US" sz="2000" dirty="0">
                <a:solidFill>
                  <a:srgbClr val="000000"/>
                </a:solidFill>
                <a:latin typeface="Calibri" panose="020F0502020204030204" pitchFamily="34" charset="0"/>
                <a:ea typeface="ＭＳ Ｐゴシック" charset="0"/>
                <a:cs typeface="Calibri" panose="020F0502020204030204" pitchFamily="34" charset="0"/>
              </a:rPr>
              <a:t> negative</a:t>
            </a:r>
          </a:p>
        </p:txBody>
      </p:sp>
      <p:pic>
        <p:nvPicPr>
          <p:cNvPr id="10" name="Picture 9"/>
          <p:cNvPicPr>
            <a:picLocks noChangeAspect="1"/>
          </p:cNvPicPr>
          <p:nvPr/>
        </p:nvPicPr>
        <p:blipFill>
          <a:blip r:embed="rId5"/>
          <a:stretch>
            <a:fillRect/>
          </a:stretch>
        </p:blipFill>
        <p:spPr>
          <a:xfrm>
            <a:off x="1219200" y="3620012"/>
            <a:ext cx="3843293" cy="748122"/>
          </a:xfrm>
          <a:prstGeom prst="rect">
            <a:avLst/>
          </a:prstGeom>
        </p:spPr>
      </p:pic>
    </p:spTree>
    <p:extLst>
      <p:ext uri="{BB962C8B-B14F-4D97-AF65-F5344CB8AC3E}">
        <p14:creationId xmlns:p14="http://schemas.microsoft.com/office/powerpoint/2010/main" val="38489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1573082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a:xfrm>
            <a:off x="609600" y="693004"/>
            <a:ext cx="7543800" cy="907196"/>
          </a:xfrm>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
        <p:nvSpPr>
          <p:cNvPr id="2" name="Rectangle 1"/>
          <p:cNvSpPr/>
          <p:nvPr/>
        </p:nvSpPr>
        <p:spPr>
          <a:xfrm>
            <a:off x="861060" y="134203"/>
            <a:ext cx="2803973" cy="584775"/>
          </a:xfrm>
          <a:prstGeom prst="rect">
            <a:avLst/>
          </a:prstGeom>
        </p:spPr>
        <p:txBody>
          <a:bodyPr wrap="none">
            <a:spAutoFit/>
          </a:bodyPr>
          <a:lstStyle/>
          <a:p>
            <a:r>
              <a:rPr lang="en-US" sz="3200" dirty="0">
                <a:solidFill>
                  <a:schemeClr val="tx2"/>
                </a:solidFill>
              </a:rPr>
              <a:t>Regularization</a:t>
            </a:r>
            <a:endParaRPr lang="ar-SA" sz="3200" dirty="0"/>
          </a:p>
        </p:txBody>
      </p:sp>
    </p:spTree>
    <p:extLst>
      <p:ext uri="{BB962C8B-B14F-4D97-AF65-F5344CB8AC3E}">
        <p14:creationId xmlns:p14="http://schemas.microsoft.com/office/powerpoint/2010/main" val="1169934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2438490"/>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5669428"/>
            <a:ext cx="1058392" cy="306506"/>
          </a:xfrm>
        </p:spPr>
        <p:txBody>
          <a:bodyPr/>
          <a:lstStyle/>
          <a:p>
            <a:fld id="{D07771B2-D7F7-364E-B6F3-F7FE93606BCE}" type="slidenum">
              <a:rPr lang="en-US" sz="3000">
                <a:latin typeface="Calibri" panose="020F0502020204030204" pitchFamily="34" charset="0"/>
                <a:ea typeface="ＭＳ Ｐゴシック" charset="0"/>
                <a:cs typeface="Calibri" panose="020F0502020204030204" pitchFamily="34" charset="0"/>
              </a:rPr>
              <a:pPr/>
              <a:t>55</a:t>
            </a:fld>
            <a:endParaRPr lang="en-US" sz="3000">
              <a:latin typeface="Calibri" panose="020F0502020204030204" pitchFamily="34" charset="0"/>
              <a:ea typeface="ＭＳ Ｐゴシック"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4" y="1798533"/>
            <a:ext cx="2032929" cy="1200329"/>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X1 = "this"</a:t>
            </a:r>
          </a:p>
          <a:p>
            <a:r>
              <a:rPr lang="en-US" sz="2400" dirty="0">
                <a:solidFill>
                  <a:srgbClr val="000000"/>
                </a:solidFill>
                <a:latin typeface="Lucida Sans" charset="0"/>
                <a:ea typeface="ＭＳ Ｐゴシック" charset="0"/>
              </a:rPr>
              <a:t>X2 = "movie</a:t>
            </a:r>
          </a:p>
          <a:p>
            <a:r>
              <a:rPr lang="en-US" sz="2400" dirty="0">
                <a:solidFill>
                  <a:srgbClr val="CC0000"/>
                </a:solidFill>
                <a:latin typeface="Lucida Sans" charset="0"/>
                <a:ea typeface="ＭＳ Ｐゴシック" charset="0"/>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4205199"/>
            <a:ext cx="4892842" cy="830997"/>
          </a:xfrm>
          <a:prstGeom prst="rect">
            <a:avLst/>
          </a:prstGeom>
          <a:noFill/>
        </p:spPr>
        <p:txBody>
          <a:bodyPr wrap="square" rtlCol="0">
            <a:spAutoFit/>
          </a:bodyPr>
          <a:lstStyle/>
          <a:p>
            <a:r>
              <a:rPr lang="en-US" sz="2400" dirty="0">
                <a:solidFill>
                  <a:srgbClr val="000000"/>
                </a:solidFill>
                <a:latin typeface="Lucida Sans" charset="0"/>
                <a:ea typeface="ＭＳ Ｐゴシック" charset="0"/>
              </a:rPr>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4721703"/>
            <a:ext cx="3934090" cy="830997"/>
          </a:xfrm>
          <a:prstGeom prst="rect">
            <a:avLst/>
          </a:prstGeom>
          <a:noFill/>
        </p:spPr>
        <p:txBody>
          <a:bodyPr wrap="none" rtlCol="0">
            <a:spAutoFit/>
          </a:bodyPr>
          <a:lstStyle/>
          <a:p>
            <a:r>
              <a:rPr lang="en-US" sz="2400" dirty="0">
                <a:solidFill>
                  <a:srgbClr val="00B050"/>
                </a:solidFill>
                <a:latin typeface="Lucida Sans" charset="0"/>
                <a:ea typeface="ＭＳ Ｐゴシック" charset="0"/>
              </a:rPr>
              <a:t>X5 = "the same to you"</a:t>
            </a:r>
          </a:p>
          <a:p>
            <a:r>
              <a:rPr lang="en-US" sz="2400" dirty="0">
                <a:solidFill>
                  <a:srgbClr val="FF0000"/>
                </a:solidFill>
                <a:latin typeface="Lucida Sans" charset="0"/>
                <a:ea typeface="ＭＳ Ｐゴシック" charset="0"/>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4" y="3007288"/>
            <a:ext cx="2855269" cy="461665"/>
          </a:xfrm>
          <a:prstGeom prst="rect">
            <a:avLst/>
          </a:prstGeom>
          <a:noFill/>
        </p:spPr>
        <p:txBody>
          <a:bodyPr wrap="none" rtlCol="0">
            <a:spAutoFit/>
          </a:bodyPr>
          <a:lstStyle/>
          <a:p>
            <a:r>
              <a:rPr lang="en-US" sz="2400" dirty="0">
                <a:solidFill>
                  <a:srgbClr val="00B050"/>
                </a:solidFill>
                <a:latin typeface="Lucida Sans" charset="0"/>
                <a:ea typeface="ＭＳ Ｐゴシック" charset="0"/>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1746226"/>
            <a:ext cx="542136" cy="769441"/>
          </a:xfrm>
          <a:prstGeom prst="rect">
            <a:avLst/>
          </a:prstGeom>
          <a:noFill/>
        </p:spPr>
        <p:txBody>
          <a:bodyPr wrap="none" rtlCol="0">
            <a:spAutoFit/>
          </a:bodyPr>
          <a:lstStyle/>
          <a:p>
            <a:r>
              <a:rPr lang="en-US" sz="4400" dirty="0">
                <a:solidFill>
                  <a:srgbClr val="00B050"/>
                </a:solidFill>
                <a:latin typeface="Lucida Sans" charset="0"/>
                <a:ea typeface="ＭＳ Ｐゴシック" charset="0"/>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3384523"/>
            <a:ext cx="460382" cy="1107996"/>
          </a:xfrm>
          <a:prstGeom prst="rect">
            <a:avLst/>
          </a:prstGeom>
          <a:noFill/>
        </p:spPr>
        <p:txBody>
          <a:bodyPr wrap="none" rtlCol="0">
            <a:spAutoFit/>
          </a:bodyPr>
          <a:lstStyle/>
          <a:p>
            <a:r>
              <a:rPr lang="en-US" sz="6600" dirty="0">
                <a:solidFill>
                  <a:srgbClr val="C00000"/>
                </a:solidFill>
                <a:latin typeface="Lucida Sans" charset="0"/>
                <a:ea typeface="ＭＳ Ｐゴシック" charset="0"/>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6" y="1333760"/>
            <a:ext cx="4296369" cy="461665"/>
          </a:xfrm>
          <a:prstGeom prst="rect">
            <a:avLst/>
          </a:prstGeom>
          <a:noFill/>
        </p:spPr>
        <p:txBody>
          <a:bodyPr wrap="none" rtlCol="0">
            <a:spAutoFit/>
          </a:bodyPr>
          <a:lstStyle/>
          <a:p>
            <a:r>
              <a:rPr lang="en-US" sz="2400" dirty="0">
                <a:solidFill>
                  <a:srgbClr val="000000"/>
                </a:solidFill>
                <a:latin typeface="Lucida Sans" charset="0"/>
                <a:ea typeface="ＭＳ Ｐゴシック" charset="0"/>
              </a:rPr>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2" y="3743780"/>
            <a:ext cx="3914451" cy="1015663"/>
          </a:xfrm>
          <a:prstGeom prst="rect">
            <a:avLst/>
          </a:prstGeom>
          <a:noFill/>
        </p:spPr>
        <p:txBody>
          <a:bodyPr wrap="square" rtlCol="0">
            <a:spAutoFit/>
          </a:bodyPr>
          <a:lstStyle/>
          <a:p>
            <a:r>
              <a:rPr lang="en-US" sz="2000" dirty="0">
                <a:solidFill>
                  <a:srgbClr val="000000"/>
                </a:solidFill>
                <a:latin typeface="Lucida Sans" charset="0"/>
                <a:ea typeface="ＭＳ Ｐゴシック" charset="0"/>
              </a:rPr>
              <a:t>4gram features that just "memorize" training set and might cause problems</a:t>
            </a:r>
          </a:p>
        </p:txBody>
      </p:sp>
    </p:spTree>
    <p:extLst>
      <p:ext uri="{BB962C8B-B14F-4D97-AF65-F5344CB8AC3E}">
        <p14:creationId xmlns:p14="http://schemas.microsoft.com/office/powerpoint/2010/main" val="3887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1072204"/>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7" y="1784934"/>
            <a:ext cx="7799765" cy="4191000"/>
          </a:xfrm>
        </p:spPr>
        <p:txBody>
          <a:bodyPr>
            <a:normAutofit/>
          </a:bodyPr>
          <a:lstStyle/>
          <a:p>
            <a:r>
              <a:rPr lang="en-US" sz="2400" dirty="0"/>
              <a:t>4-gram model on tiny data will just memorize the data</a:t>
            </a:r>
          </a:p>
          <a:p>
            <a:pPr lvl="1"/>
            <a:r>
              <a:rPr lang="en-US" dirty="0"/>
              <a:t>100% accuracy on the training set</a:t>
            </a:r>
          </a:p>
          <a:p>
            <a:r>
              <a:rPr lang="en-US" sz="2400" dirty="0"/>
              <a:t>But it will be surprised by the novel 4-grams in the test data</a:t>
            </a:r>
          </a:p>
          <a:p>
            <a:pPr lvl="1"/>
            <a:r>
              <a:rPr lang="en-US" dirty="0"/>
              <a:t>Low accuracy on test set</a:t>
            </a:r>
          </a:p>
          <a:p>
            <a:r>
              <a:rPr lang="en-US" dirty="0"/>
              <a:t>Models that are too powerful can </a:t>
            </a:r>
            <a:r>
              <a:rPr lang="en-US" b="1" dirty="0"/>
              <a:t>overfit</a:t>
            </a:r>
            <a:r>
              <a:rPr lang="en-US" dirty="0"/>
              <a:t> the data</a:t>
            </a:r>
          </a:p>
          <a:p>
            <a:pPr lvl="1"/>
            <a:r>
              <a:rPr lang="en-US"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56</a:t>
            </a:fld>
            <a:endParaRPr lang="en-US">
              <a:latin typeface="Lucida Sans" charset="0"/>
              <a:ea typeface="ＭＳ Ｐゴシック" charset="0"/>
            </a:endParaRPr>
          </a:p>
        </p:txBody>
      </p:sp>
    </p:spTree>
    <p:extLst>
      <p:ext uri="{BB962C8B-B14F-4D97-AF65-F5344CB8AC3E}">
        <p14:creationId xmlns:p14="http://schemas.microsoft.com/office/powerpoint/2010/main" val="888032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3124200"/>
            <a:ext cx="5258210" cy="958850"/>
          </a:xfrm>
          <a:prstGeom prst="rect">
            <a:avLst/>
          </a:prstGeom>
        </p:spPr>
      </p:pic>
    </p:spTree>
    <p:extLst>
      <p:ext uri="{BB962C8B-B14F-4D97-AF65-F5344CB8AC3E}">
        <p14:creationId xmlns:p14="http://schemas.microsoft.com/office/powerpoint/2010/main" val="2217734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205740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350520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980057"/>
            <a:ext cx="5525206" cy="1041400"/>
          </a:xfrm>
          <a:prstGeom prst="rect">
            <a:avLst/>
          </a:prstGeom>
        </p:spPr>
      </p:pic>
    </p:spTree>
    <p:extLst>
      <p:ext uri="{BB962C8B-B14F-4D97-AF65-F5344CB8AC3E}">
        <p14:creationId xmlns:p14="http://schemas.microsoft.com/office/powerpoint/2010/main" val="4207474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205740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331065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4843203"/>
            <a:ext cx="6063486" cy="1046489"/>
          </a:xfrm>
          <a:prstGeom prst="rect">
            <a:avLst/>
          </a:prstGeom>
        </p:spPr>
      </p:pic>
    </p:spTree>
    <p:extLst>
      <p:ext uri="{BB962C8B-B14F-4D97-AF65-F5344CB8AC3E}">
        <p14:creationId xmlns:p14="http://schemas.microsoft.com/office/powerpoint/2010/main" val="3994717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1072204"/>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182880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1" y="342430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175087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0000"/>
                </a:solidFill>
                <a:latin typeface="Calibri" panose="020F0502020204030204" pitchFamily="34" charset="0"/>
                <a:ea typeface="ＭＳ Ｐゴシック" charset="0"/>
                <a:cs typeface="Calibri" panose="020F0502020204030204" pitchFamily="34" charset="0"/>
              </a:rPr>
              <a:t>Build a model of what's in a cat </a:t>
            </a:r>
            <a:r>
              <a:rPr lang="en-US" sz="2400" dirty="0" smtClean="0">
                <a:solidFill>
                  <a:srgbClr val="000000"/>
                </a:solidFill>
                <a:latin typeface="Calibri" panose="020F0502020204030204" pitchFamily="34" charset="0"/>
                <a:ea typeface="ＭＳ Ｐゴシック" charset="0"/>
                <a:cs typeface="Calibri" panose="020F0502020204030204" pitchFamily="34" charset="0"/>
              </a:rPr>
              <a:t>image</a:t>
            </a:r>
          </a:p>
          <a:p>
            <a:pPr marL="800100" lvl="1" indent="-342900">
              <a:buFont typeface="Arial" panose="020B0604020202020204" pitchFamily="34" charset="0"/>
              <a:buChar char="•"/>
            </a:pPr>
            <a:r>
              <a:rPr lang="en-US" sz="2400" dirty="0" smtClean="0">
                <a:solidFill>
                  <a:srgbClr val="000000"/>
                </a:solidFill>
                <a:latin typeface="Calibri" panose="020F0502020204030204" pitchFamily="34" charset="0"/>
                <a:ea typeface="ＭＳ Ｐゴシック" charset="0"/>
                <a:cs typeface="Calibri" panose="020F0502020204030204" pitchFamily="34" charset="0"/>
              </a:rPr>
              <a:t>Knows about mustaches, ears, eyes</a:t>
            </a:r>
          </a:p>
          <a:p>
            <a:pPr marL="800100" lvl="1" indent="-342900">
              <a:buFont typeface="Arial" panose="020B0604020202020204" pitchFamily="34" charset="0"/>
              <a:buChar char="•"/>
            </a:pPr>
            <a:r>
              <a:rPr lang="en-US" sz="2400" dirty="0" smtClean="0">
                <a:solidFill>
                  <a:srgbClr val="000000"/>
                </a:solidFill>
                <a:latin typeface="Calibri" panose="020F0502020204030204" pitchFamily="34" charset="0"/>
                <a:ea typeface="ＭＳ Ｐゴシック" charset="0"/>
                <a:cs typeface="Calibri" panose="020F0502020204030204" pitchFamily="34" charset="0"/>
              </a:rPr>
              <a:t>Assigns </a:t>
            </a:r>
            <a:r>
              <a:rPr lang="en-US" sz="2400" dirty="0">
                <a:solidFill>
                  <a:srgbClr val="000000"/>
                </a:solidFill>
                <a:latin typeface="Calibri" panose="020F0502020204030204" pitchFamily="34" charset="0"/>
                <a:ea typeface="ＭＳ Ｐゴシック" charset="0"/>
                <a:cs typeface="Calibri" panose="020F0502020204030204" pitchFamily="34" charset="0"/>
              </a:rPr>
              <a:t>a probability to any image: </a:t>
            </a:r>
          </a:p>
          <a:p>
            <a:pPr marL="1257300" lvl="2" indent="-342900">
              <a:buFont typeface="Arial" panose="020B0604020202020204" pitchFamily="34" charset="0"/>
              <a:buChar char="•"/>
            </a:pPr>
            <a:r>
              <a:rPr lang="en-US" sz="2400" dirty="0">
                <a:solidFill>
                  <a:srgbClr val="000000"/>
                </a:solidFill>
                <a:latin typeface="Calibri" panose="020F0502020204030204" pitchFamily="34" charset="0"/>
                <a:ea typeface="ＭＳ Ｐゴシック"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3124200" y="3968669"/>
            <a:ext cx="4547720" cy="830997"/>
          </a:xfrm>
          <a:prstGeom prst="rect">
            <a:avLst/>
          </a:prstGeom>
          <a:noFill/>
        </p:spPr>
        <p:txBody>
          <a:bodyPr wrap="none" rtlCol="0">
            <a:spAutoFit/>
          </a:bodyPr>
          <a:lstStyle/>
          <a:p>
            <a:r>
              <a:rPr lang="en-US" sz="2400" dirty="0">
                <a:solidFill>
                  <a:srgbClr val="000000"/>
                </a:solidFill>
                <a:latin typeface="Calibri" panose="020F0502020204030204" pitchFamily="34" charset="0"/>
                <a:ea typeface="ＭＳ Ｐゴシック" charset="0"/>
                <a:cs typeface="Calibri" panose="020F0502020204030204" pitchFamily="34" charset="0"/>
              </a:rPr>
              <a:t>Also build a model for dog </a:t>
            </a:r>
            <a:r>
              <a:rPr lang="en-US" sz="2400" dirty="0" smtClean="0">
                <a:solidFill>
                  <a:srgbClr val="000000"/>
                </a:solidFill>
                <a:latin typeface="Calibri" panose="020F0502020204030204" pitchFamily="34" charset="0"/>
                <a:ea typeface="ＭＳ Ｐゴシック" charset="0"/>
                <a:cs typeface="Calibri" panose="020F0502020204030204" pitchFamily="34" charset="0"/>
              </a:rPr>
              <a:t>images, </a:t>
            </a:r>
          </a:p>
          <a:p>
            <a:r>
              <a:rPr lang="en-US" sz="2400" dirty="0" smtClean="0">
                <a:solidFill>
                  <a:srgbClr val="000000"/>
                </a:solidFill>
                <a:latin typeface="Calibri" panose="020F0502020204030204" pitchFamily="34" charset="0"/>
                <a:ea typeface="ＭＳ Ｐゴシック" charset="0"/>
                <a:cs typeface="Calibri" panose="020F0502020204030204" pitchFamily="34" charset="0"/>
              </a:rPr>
              <a:t>what things make animal like a dog</a:t>
            </a:r>
            <a:endParaRPr lang="en-US" sz="2400" dirty="0">
              <a:solidFill>
                <a:srgbClr val="000000"/>
              </a:solidFill>
              <a:latin typeface="Calibri" panose="020F0502020204030204" pitchFamily="34" charset="0"/>
              <a:ea typeface="ＭＳ Ｐゴシック" charset="0"/>
              <a:cs typeface="Calibri" panose="020F0502020204030204" pitchFamily="34" charset="0"/>
            </a:endParaRPr>
          </a:p>
        </p:txBody>
      </p:sp>
      <p:sp>
        <p:nvSpPr>
          <p:cNvPr id="8" name="TextBox 7">
            <a:extLst>
              <a:ext uri="{FF2B5EF4-FFF2-40B4-BE49-F238E27FC236}">
                <a16:creationId xmlns:a16="http://schemas.microsoft.com/office/drawing/2014/main" id="{4B6D5E64-62D9-9A47-BBB3-D4FD2AEA45F1}"/>
              </a:ext>
            </a:extLst>
          </p:cNvPr>
          <p:cNvSpPr txBox="1"/>
          <p:nvPr/>
        </p:nvSpPr>
        <p:spPr>
          <a:xfrm>
            <a:off x="803127" y="5181600"/>
            <a:ext cx="7354757" cy="1384995"/>
          </a:xfrm>
          <a:prstGeom prst="rect">
            <a:avLst/>
          </a:prstGeom>
          <a:noFill/>
        </p:spPr>
        <p:txBody>
          <a:bodyPr wrap="square" rtlCol="0">
            <a:spAutoFit/>
          </a:bodyPr>
          <a:lstStyle/>
          <a:p>
            <a:r>
              <a:rPr lang="en-US" sz="2800" dirty="0">
                <a:solidFill>
                  <a:srgbClr val="000000"/>
                </a:solidFill>
                <a:latin typeface="Calibri" panose="020F0502020204030204" pitchFamily="34" charset="0"/>
                <a:ea typeface="ＭＳ Ｐゴシック" charset="0"/>
                <a:cs typeface="Calibri" panose="020F0502020204030204" pitchFamily="34" charset="0"/>
              </a:rPr>
              <a:t>Now given a new image:</a:t>
            </a:r>
          </a:p>
          <a:p>
            <a:r>
              <a:rPr lang="en-US" sz="2800" b="1" dirty="0">
                <a:solidFill>
                  <a:srgbClr val="000000"/>
                </a:solidFill>
                <a:latin typeface="Calibri" panose="020F0502020204030204" pitchFamily="34" charset="0"/>
                <a:ea typeface="ＭＳ Ｐゴシック" charset="0"/>
                <a:cs typeface="Calibri" panose="020F0502020204030204" pitchFamily="34" charset="0"/>
              </a:rPr>
              <a:t> Run both models </a:t>
            </a:r>
            <a:r>
              <a:rPr lang="en-US" sz="2800" b="1" dirty="0" smtClean="0">
                <a:solidFill>
                  <a:srgbClr val="000000"/>
                </a:solidFill>
                <a:latin typeface="Calibri" panose="020F0502020204030204" pitchFamily="34" charset="0"/>
                <a:ea typeface="ＭＳ Ｐゴシック" charset="0"/>
                <a:cs typeface="Calibri" panose="020F0502020204030204" pitchFamily="34" charset="0"/>
              </a:rPr>
              <a:t>(cat and dog classifiers) </a:t>
            </a:r>
          </a:p>
          <a:p>
            <a:r>
              <a:rPr lang="en-US" sz="2800" b="1" dirty="0" smtClean="0">
                <a:solidFill>
                  <a:srgbClr val="000000"/>
                </a:solidFill>
                <a:latin typeface="Calibri" panose="020F0502020204030204" pitchFamily="34" charset="0"/>
                <a:ea typeface="ＭＳ Ｐゴシック" charset="0"/>
                <a:cs typeface="Calibri" panose="020F0502020204030204" pitchFamily="34" charset="0"/>
              </a:rPr>
              <a:t>and </a:t>
            </a:r>
            <a:r>
              <a:rPr lang="en-US" sz="2800" b="1" dirty="0">
                <a:solidFill>
                  <a:srgbClr val="000000"/>
                </a:solidFill>
                <a:latin typeface="Calibri" panose="020F0502020204030204" pitchFamily="34" charset="0"/>
                <a:ea typeface="ＭＳ Ｐゴシック" charset="0"/>
                <a:cs typeface="Calibri" panose="020F0502020204030204" pitchFamily="34" charset="0"/>
              </a:rPr>
              <a:t>see which one fits better </a:t>
            </a:r>
          </a:p>
        </p:txBody>
      </p:sp>
    </p:spTree>
    <p:extLst>
      <p:ext uri="{BB962C8B-B14F-4D97-AF65-F5344CB8AC3E}">
        <p14:creationId xmlns:p14="http://schemas.microsoft.com/office/powerpoint/2010/main" val="352178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1" y="1905000"/>
            <a:ext cx="8534401" cy="4095750"/>
          </a:xfrm>
        </p:spPr>
        <p:txBody>
          <a:bodyPr>
            <a:normAutofit/>
          </a:bodyPr>
          <a:lstStyle/>
          <a:p>
            <a:r>
              <a:rPr lang="en-US" dirty="0"/>
              <a:t>Often we need more than 2 classes</a:t>
            </a:r>
          </a:p>
          <a:p>
            <a:pPr lvl="1"/>
            <a:r>
              <a:rPr lang="en-US" dirty="0"/>
              <a:t>Positive/negative/neutral</a:t>
            </a:r>
          </a:p>
          <a:p>
            <a:pPr lvl="1"/>
            <a:r>
              <a:rPr lang="en-US" dirty="0"/>
              <a:t>Parts of speech (noun, verb, adjective, adverb, preposition, etc.)</a:t>
            </a:r>
          </a:p>
          <a:p>
            <a:pPr lvl="1"/>
            <a:r>
              <a:rPr lang="en-US" dirty="0"/>
              <a:t>Classify emergency SMSs into different actionable classes</a:t>
            </a:r>
          </a:p>
          <a:p>
            <a:r>
              <a:rPr lang="en-US" sz="2400" dirty="0"/>
              <a:t>If &gt;2 classes we use </a:t>
            </a:r>
            <a:r>
              <a:rPr lang="en-US" sz="2400" b="1" dirty="0">
                <a:solidFill>
                  <a:srgbClr val="FF0000"/>
                </a:solidFill>
              </a:rPr>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a:t>
            </a:r>
            <a:r>
              <a:rPr lang="en-US" sz="2400" dirty="0">
                <a:solidFill>
                  <a:srgbClr val="FF0000"/>
                </a:solidFill>
              </a:rPr>
              <a:t>logistic regression</a:t>
            </a:r>
            <a:r>
              <a:rPr lang="en-US" sz="2400" dirty="0"/>
              <a:t>"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60</a:t>
            </a:fld>
            <a:endParaRPr lang="en-US" dirty="0">
              <a:latin typeface="Lucida Sans" charset="0"/>
              <a:ea typeface="ＭＳ Ｐゴシック" charset="0"/>
            </a:endParaRPr>
          </a:p>
        </p:txBody>
      </p:sp>
    </p:spTree>
    <p:extLst>
      <p:ext uri="{BB962C8B-B14F-4D97-AF65-F5344CB8AC3E}">
        <p14:creationId xmlns:p14="http://schemas.microsoft.com/office/powerpoint/2010/main" val="90567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1" y="1905000"/>
            <a:ext cx="8534401" cy="4070934"/>
          </a:xfrm>
        </p:spPr>
        <p:txBody>
          <a:bodyPr>
            <a:normAutofit/>
          </a:bodyPr>
          <a:lstStyle/>
          <a:p>
            <a:r>
              <a:rPr lang="en-US"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dirty="0"/>
          </a:p>
          <a:p>
            <a:r>
              <a:rPr lang="en-US" dirty="0"/>
              <a:t>Need a generalization of the sigmoid called the </a:t>
            </a:r>
            <a:r>
              <a:rPr lang="en-US" b="1" dirty="0" err="1"/>
              <a:t>softmax</a:t>
            </a:r>
            <a:endParaRPr lang="en-US" b="1" dirty="0"/>
          </a:p>
          <a:p>
            <a:pPr lvl="1"/>
            <a:r>
              <a:rPr lang="en-US" dirty="0"/>
              <a:t>Takes a vector </a:t>
            </a:r>
            <a:r>
              <a:rPr lang="en-US" i="1" dirty="0"/>
              <a:t>z </a:t>
            </a:r>
            <a:r>
              <a:rPr lang="en-US" dirty="0"/>
              <a:t>= [</a:t>
            </a:r>
            <a:r>
              <a:rPr lang="en-US" i="1" dirty="0"/>
              <a:t>z</a:t>
            </a:r>
            <a:r>
              <a:rPr lang="en-US" dirty="0"/>
              <a:t>1, </a:t>
            </a:r>
            <a:r>
              <a:rPr lang="en-US" i="1" dirty="0"/>
              <a:t>z</a:t>
            </a:r>
            <a:r>
              <a:rPr lang="en-US" dirty="0"/>
              <a:t>2, ..., </a:t>
            </a:r>
            <a:r>
              <a:rPr lang="en-US" i="1" dirty="0" err="1"/>
              <a:t>zk</a:t>
            </a:r>
            <a:r>
              <a:rPr lang="en-US" dirty="0"/>
              <a:t>] of </a:t>
            </a:r>
            <a:r>
              <a:rPr lang="en-US" i="1" dirty="0"/>
              <a:t>k </a:t>
            </a:r>
            <a:r>
              <a:rPr lang="en-US" dirty="0"/>
              <a:t>arbitrary values </a:t>
            </a:r>
          </a:p>
          <a:p>
            <a:pPr lvl="1"/>
            <a:r>
              <a:rPr lang="en-US"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61</a:t>
            </a:fld>
            <a:endParaRPr lang="en-US">
              <a:latin typeface="Lucida Sans" charset="0"/>
              <a:ea typeface="ＭＳ Ｐゴシック" charset="0"/>
            </a:endParaRPr>
          </a:p>
        </p:txBody>
      </p:sp>
    </p:spTree>
    <p:extLst>
      <p:ext uri="{BB962C8B-B14F-4D97-AF65-F5344CB8AC3E}">
        <p14:creationId xmlns:p14="http://schemas.microsoft.com/office/powerpoint/2010/main" val="116210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879571"/>
            <a:ext cx="8742110" cy="3460539"/>
          </a:xfrm>
        </p:spPr>
        <p:txBody>
          <a:bodyPr/>
          <a:lstStyle/>
          <a:p>
            <a:pPr marL="150876" lvl="1" indent="0">
              <a:buNone/>
            </a:pPr>
            <a:r>
              <a:rPr lang="en-US" dirty="0"/>
              <a:t>Turns a vector </a:t>
            </a:r>
            <a:r>
              <a:rPr lang="en-US" i="1" dirty="0">
                <a:latin typeface="Times New Roman" panose="02020603050405020304" pitchFamily="18" charset="0"/>
                <a:cs typeface="Times New Roman" panose="02020603050405020304" pitchFamily="18" charset="0"/>
              </a:rPr>
              <a:t>z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z</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z</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a:t>
            </a:r>
            <a:r>
              <a:rPr lang="en-US" i="1" dirty="0" err="1">
                <a:latin typeface="Times New Roman" panose="02020603050405020304" pitchFamily="18" charset="0"/>
                <a:cs typeface="Times New Roman" panose="02020603050405020304" pitchFamily="18" charset="0"/>
              </a:rPr>
              <a:t>z</a:t>
            </a:r>
            <a:r>
              <a:rPr lang="en-US" i="1" baseline="-25000" dirty="0" err="1">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r>
              <a:rPr lang="en-US" dirty="0"/>
              <a:t> of </a:t>
            </a:r>
            <a:r>
              <a:rPr lang="en-US" i="1" dirty="0"/>
              <a:t>k </a:t>
            </a:r>
            <a:r>
              <a:rPr lang="en-US" dirty="0"/>
              <a:t>arbitrary values into probabilities </a:t>
            </a:r>
          </a:p>
          <a:p>
            <a:pPr marL="0" indent="0"/>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62</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3000" y="2230191"/>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1" y="4315453"/>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1" y="3533079"/>
            <a:ext cx="8390223" cy="410531"/>
          </a:xfrm>
          <a:prstGeom prst="rect">
            <a:avLst/>
          </a:prstGeom>
        </p:spPr>
      </p:pic>
    </p:spTree>
    <p:extLst>
      <p:ext uri="{BB962C8B-B14F-4D97-AF65-F5344CB8AC3E}">
        <p14:creationId xmlns:p14="http://schemas.microsoft.com/office/powerpoint/2010/main" val="134514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1" y="1964226"/>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63</a:t>
            </a:fld>
            <a:endParaRPr lang="en-US">
              <a:latin typeface="Lucida Sans" charset="0"/>
              <a:ea typeface="ＭＳ Ｐゴシック" charset="0"/>
            </a:endParaRPr>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282102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5" y="488549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6" y="3447546"/>
            <a:ext cx="7311071" cy="1024657"/>
          </a:xfrm>
          <a:prstGeom prst="rect">
            <a:avLst/>
          </a:prstGeom>
        </p:spPr>
      </p:pic>
    </p:spTree>
    <p:extLst>
      <p:ext uri="{BB962C8B-B14F-4D97-AF65-F5344CB8AC3E}">
        <p14:creationId xmlns:p14="http://schemas.microsoft.com/office/powerpoint/2010/main" val="288503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1072204"/>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2209801"/>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64</a:t>
            </a:fld>
            <a:endParaRPr lang="en-US">
              <a:latin typeface="Lucida Sans" charset="0"/>
              <a:ea typeface="ＭＳ Ｐゴシック" charset="0"/>
            </a:endParaRPr>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900020"/>
            <a:ext cx="8244840" cy="1938992"/>
          </a:xfrm>
          <a:prstGeom prst="rect">
            <a:avLst/>
          </a:prstGeom>
          <a:noFill/>
        </p:spPr>
        <p:txBody>
          <a:bodyPr wrap="square" rtlCol="0">
            <a:spAutoFit/>
          </a:bodyPr>
          <a:lstStyle/>
          <a:p>
            <a:r>
              <a:rPr lang="en-US" sz="2400" dirty="0">
                <a:solidFill>
                  <a:srgbClr val="000000"/>
                </a:solidFill>
                <a:latin typeface="Lucida Sans" charset="0"/>
                <a:ea typeface="ＭＳ Ｐゴシック" charset="0"/>
              </a:rPr>
              <a:t>Input is still the dot product between weight vector </a:t>
            </a:r>
            <a:r>
              <a:rPr lang="en-US" sz="2400" i="1" dirty="0">
                <a:solidFill>
                  <a:srgbClr val="000000"/>
                </a:solidFill>
                <a:latin typeface="Lucida Sans" charset="0"/>
                <a:ea typeface="ＭＳ Ｐゴシック" charset="0"/>
              </a:rPr>
              <a:t>w </a:t>
            </a:r>
            <a:r>
              <a:rPr lang="en-US" sz="2400" dirty="0">
                <a:solidFill>
                  <a:srgbClr val="000000"/>
                </a:solidFill>
                <a:latin typeface="Lucida Sans" charset="0"/>
                <a:ea typeface="ＭＳ Ｐゴシック" charset="0"/>
              </a:rPr>
              <a:t>and input vector </a:t>
            </a:r>
            <a:r>
              <a:rPr lang="en-US" sz="2400" i="1" dirty="0">
                <a:solidFill>
                  <a:srgbClr val="000000"/>
                </a:solidFill>
                <a:latin typeface="Lucida Sans" charset="0"/>
                <a:ea typeface="ＭＳ Ｐゴシック" charset="0"/>
              </a:rPr>
              <a:t>x</a:t>
            </a:r>
          </a:p>
          <a:p>
            <a:r>
              <a:rPr lang="en-US" sz="2400" dirty="0">
                <a:solidFill>
                  <a:srgbClr val="000000"/>
                </a:solidFill>
                <a:latin typeface="Lucida Sans" charset="0"/>
                <a:ea typeface="ＭＳ Ｐゴシック" charset="0"/>
              </a:rPr>
              <a:t>But now we’ll need separate weight vectors for each of the </a:t>
            </a:r>
            <a:r>
              <a:rPr lang="en-US" sz="2400" i="1" dirty="0">
                <a:solidFill>
                  <a:srgbClr val="000000"/>
                </a:solidFill>
                <a:latin typeface="Lucida Sans" charset="0"/>
                <a:ea typeface="ＭＳ Ｐゴシック" charset="0"/>
              </a:rPr>
              <a:t>K </a:t>
            </a:r>
            <a:r>
              <a:rPr lang="en-US" sz="2400" dirty="0">
                <a:solidFill>
                  <a:srgbClr val="000000"/>
                </a:solidFill>
                <a:latin typeface="Lucida Sans" charset="0"/>
                <a:ea typeface="ＭＳ Ｐゴシック" charset="0"/>
              </a:rPr>
              <a:t>classes. </a:t>
            </a:r>
          </a:p>
          <a:p>
            <a:endParaRPr lang="en-US" sz="2400" dirty="0">
              <a:solidFill>
                <a:srgbClr val="000000"/>
              </a:solidFill>
              <a:latin typeface="Lucida Sans" charset="0"/>
              <a:ea typeface="ＭＳ Ｐゴシック" charset="0"/>
            </a:endParaRPr>
          </a:p>
        </p:txBody>
      </p:sp>
    </p:spTree>
    <p:extLst>
      <p:ext uri="{BB962C8B-B14F-4D97-AF65-F5344CB8AC3E}">
        <p14:creationId xmlns:p14="http://schemas.microsoft.com/office/powerpoint/2010/main" val="2151913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976953"/>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92024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65</a:t>
            </a:fld>
            <a:endParaRPr lang="en-US">
              <a:latin typeface="Lucida Sans" charset="0"/>
              <a:ea typeface="ＭＳ Ｐゴシック" charset="0"/>
            </a:endParaRPr>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226227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2514601"/>
            <a:ext cx="1429352"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ea typeface="ＭＳ Ｐゴシック" charset="0"/>
                <a:cs typeface="Times New Roman" panose="02020603050405020304" pitchFamily="18" charset="0"/>
              </a:rPr>
              <a:t>w</a:t>
            </a:r>
            <a:r>
              <a:rPr lang="en-US" sz="2800" baseline="-25000" dirty="0">
                <a:solidFill>
                  <a:srgbClr val="000000"/>
                </a:solidFill>
                <a:latin typeface="Times New Roman" panose="02020603050405020304" pitchFamily="18" charset="0"/>
                <a:ea typeface="ＭＳ Ｐゴシック" charset="0"/>
                <a:cs typeface="Times New Roman" panose="02020603050405020304" pitchFamily="18" charset="0"/>
              </a:rPr>
              <a:t>5</a:t>
            </a:r>
            <a:r>
              <a:rPr lang="en-US" sz="2800" dirty="0">
                <a:solidFill>
                  <a:srgbClr val="000000"/>
                </a:solidFill>
                <a:latin typeface="Times New Roman" panose="02020603050405020304" pitchFamily="18" charset="0"/>
                <a:ea typeface="ＭＳ Ｐゴシック"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1" y="4145404"/>
            <a:ext cx="6764867" cy="1193800"/>
          </a:xfrm>
          <a:prstGeom prst="rect">
            <a:avLst/>
          </a:prstGeom>
        </p:spPr>
      </p:pic>
    </p:spTree>
    <p:extLst>
      <p:ext uri="{BB962C8B-B14F-4D97-AF65-F5344CB8AC3E}">
        <p14:creationId xmlns:p14="http://schemas.microsoft.com/office/powerpoint/2010/main" val="208947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1072204"/>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266700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266700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9" y="1891725"/>
            <a:ext cx="6254213" cy="584775"/>
          </a:xfrm>
          <a:prstGeom prst="rect">
            <a:avLst/>
          </a:prstGeom>
          <a:noFill/>
        </p:spPr>
        <p:txBody>
          <a:bodyPr wrap="none" rtlCol="0">
            <a:spAutoFit/>
          </a:bodyPr>
          <a:lstStyle/>
          <a:p>
            <a:r>
              <a:rPr lang="en-US" sz="3200" dirty="0">
                <a:solidFill>
                  <a:srgbClr val="000000"/>
                </a:solidFill>
                <a:latin typeface="Calibri" panose="020F0502020204030204" pitchFamily="34" charset="0"/>
                <a:ea typeface="ＭＳ Ｐゴシック"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862922"/>
            <a:ext cx="5084854" cy="1077218"/>
          </a:xfrm>
          <a:prstGeom prst="rect">
            <a:avLst/>
          </a:prstGeom>
          <a:noFill/>
        </p:spPr>
        <p:txBody>
          <a:bodyPr wrap="none" rtlCol="0">
            <a:spAutoFit/>
          </a:bodyPr>
          <a:lstStyle/>
          <a:p>
            <a:r>
              <a:rPr lang="en-US" sz="3200" dirty="0">
                <a:solidFill>
                  <a:srgbClr val="000000"/>
                </a:solidFill>
                <a:latin typeface="Calibri" panose="020F0502020204030204" pitchFamily="34" charset="0"/>
                <a:ea typeface="ＭＳ Ｐゴシック" charset="0"/>
                <a:cs typeface="Calibri" panose="020F0502020204030204" pitchFamily="34" charset="0"/>
              </a:rPr>
              <a:t>Oh look, dogs have </a:t>
            </a:r>
            <a:r>
              <a:rPr lang="en-US" sz="3200" dirty="0" smtClean="0">
                <a:solidFill>
                  <a:srgbClr val="000000"/>
                </a:solidFill>
                <a:latin typeface="Calibri" panose="020F0502020204030204" pitchFamily="34" charset="0"/>
                <a:ea typeface="ＭＳ Ｐゴシック" charset="0"/>
                <a:cs typeface="Calibri" panose="020F0502020204030204" pitchFamily="34" charset="0"/>
              </a:rPr>
              <a:t>long ears!</a:t>
            </a:r>
            <a:endParaRPr lang="en-US" sz="3200" dirty="0">
              <a:solidFill>
                <a:srgbClr val="000000"/>
              </a:solidFill>
              <a:latin typeface="Calibri" panose="020F0502020204030204" pitchFamily="34" charset="0"/>
              <a:ea typeface="ＭＳ Ｐゴシック" charset="0"/>
              <a:cs typeface="Calibri" panose="020F0502020204030204" pitchFamily="34" charset="0"/>
            </a:endParaRPr>
          </a:p>
          <a:p>
            <a:r>
              <a:rPr lang="en-US" sz="3200" dirty="0">
                <a:solidFill>
                  <a:srgbClr val="000000"/>
                </a:solidFill>
                <a:latin typeface="Calibri" panose="020F0502020204030204" pitchFamily="34" charset="0"/>
                <a:ea typeface="ＭＳ Ｐゴシック"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3" y="356809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404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1072204"/>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3" y="2057400"/>
            <a:ext cx="7543801" cy="3017520"/>
          </a:xfrm>
        </p:spPr>
        <p:txBody>
          <a:bodyPr>
            <a:normAutofit/>
          </a:bodyPr>
          <a:lstStyle/>
          <a:p>
            <a:r>
              <a:rPr lang="en-US" dirty="0"/>
              <a:t>Naive Bayes</a:t>
            </a:r>
          </a:p>
          <a:p>
            <a:endParaRPr lang="en-US" dirty="0"/>
          </a:p>
          <a:p>
            <a:endParaRPr lang="en-US" dirty="0"/>
          </a:p>
          <a:p>
            <a:endParaRPr lang="en-US" sz="1800" dirty="0"/>
          </a:p>
          <a:p>
            <a:r>
              <a:rPr lang="en-US"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a:latin typeface="Lucida Sans" charset="0"/>
                <a:ea typeface="ＭＳ Ｐゴシック" charset="0"/>
              </a:rPr>
              <a:pPr/>
              <a:t>8</a:t>
            </a:fld>
            <a:endParaRPr lang="en-US">
              <a:latin typeface="Lucida Sans" charset="0"/>
              <a:ea typeface="ＭＳ Ｐゴシック" charset="0"/>
            </a:endParaRPr>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2" y="2590801"/>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466917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3" y="4886980"/>
            <a:ext cx="1035861" cy="523220"/>
          </a:xfrm>
          <a:prstGeom prst="rect">
            <a:avLst/>
          </a:prstGeom>
          <a:noFill/>
        </p:spPr>
        <p:txBody>
          <a:bodyPr wrap="none" rtlCol="0">
            <a:spAutoFit/>
          </a:bodyPr>
          <a:lstStyle/>
          <a:p>
            <a:r>
              <a:rPr lang="en-US" sz="2800" i="1" dirty="0">
                <a:solidFill>
                  <a:srgbClr val="000000"/>
                </a:solidFill>
                <a:latin typeface="Times New Roman" panose="02020603050405020304" pitchFamily="18" charset="0"/>
                <a:ea typeface="ＭＳ Ｐゴシック" charset="0"/>
                <a:cs typeface="Times New Roman" panose="02020603050405020304" pitchFamily="18" charset="0"/>
              </a:rPr>
              <a:t>P(</a:t>
            </a:r>
            <a:r>
              <a:rPr lang="en-US" sz="2800" i="1" dirty="0" err="1">
                <a:solidFill>
                  <a:srgbClr val="000000"/>
                </a:solidFill>
                <a:latin typeface="Times New Roman" panose="02020603050405020304" pitchFamily="18" charset="0"/>
                <a:ea typeface="ＭＳ Ｐゴシック" charset="0"/>
                <a:cs typeface="Times New Roman" panose="02020603050405020304" pitchFamily="18" charset="0"/>
              </a:rPr>
              <a:t>c|d</a:t>
            </a:r>
            <a:r>
              <a:rPr lang="en-US" sz="2800" i="1" dirty="0">
                <a:solidFill>
                  <a:srgbClr val="000000"/>
                </a:solidFill>
                <a:latin typeface="Times New Roman" panose="02020603050405020304" pitchFamily="18" charset="0"/>
                <a:ea typeface="ＭＳ Ｐゴシック"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4522134"/>
            <a:ext cx="1277914" cy="461665"/>
          </a:xfrm>
          <a:prstGeom prst="rect">
            <a:avLst/>
          </a:prstGeom>
          <a:noFill/>
        </p:spPr>
        <p:txBody>
          <a:bodyPr wrap="none" rtlCol="0">
            <a:spAutoFit/>
          </a:bodyPr>
          <a:lstStyle/>
          <a:p>
            <a:r>
              <a:rPr lang="en-US" sz="2400" dirty="0">
                <a:solidFill>
                  <a:srgbClr val="000000"/>
                </a:solidFill>
                <a:latin typeface="Times New Roman" panose="02020603050405020304" pitchFamily="18" charset="0"/>
                <a:ea typeface="ＭＳ Ｐゴシック" charset="0"/>
                <a:cs typeface="Times New Roman" panose="02020603050405020304" pitchFamily="18" charset="0"/>
              </a:rPr>
              <a:t>posterior</a:t>
            </a:r>
          </a:p>
        </p:txBody>
      </p:sp>
      <p:sp>
        <p:nvSpPr>
          <p:cNvPr id="9" name="Rectangular Callout 8"/>
          <p:cNvSpPr/>
          <p:nvPr/>
        </p:nvSpPr>
        <p:spPr>
          <a:xfrm>
            <a:off x="5486400" y="5410200"/>
            <a:ext cx="3200400" cy="1049587"/>
          </a:xfrm>
          <a:prstGeom prst="wedgeRectCallout">
            <a:avLst>
              <a:gd name="adj1" fmla="val -83846"/>
              <a:gd name="adj2" fmla="val -48488"/>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Directly compute the posterior probability of class</a:t>
            </a:r>
            <a:endParaRPr lang="ar-SA" dirty="0"/>
          </a:p>
        </p:txBody>
      </p:sp>
    </p:spTree>
    <p:extLst>
      <p:ext uri="{BB962C8B-B14F-4D97-AF65-F5344CB8AC3E}">
        <p14:creationId xmlns:p14="http://schemas.microsoft.com/office/powerpoint/2010/main" val="2007816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729071"/>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746760" y="2133600"/>
                <a:ext cx="8168640" cy="3565845"/>
              </a:xfrm>
            </p:spPr>
            <p:txBody>
              <a:bodyPr>
                <a:noAutofit/>
              </a:bodyPr>
              <a:lstStyle/>
              <a:p>
                <a:pPr marL="514350" indent="-514350">
                  <a:buFont typeface="+mj-lt"/>
                  <a:buAutoNum type="arabicPeriod"/>
                </a:pPr>
                <a:r>
                  <a:rPr lang="en-US" sz="2500" dirty="0"/>
                  <a:t>A </a:t>
                </a:r>
                <a:r>
                  <a:rPr lang="en-US" sz="2500" b="1" dirty="0"/>
                  <a:t>feature representation </a:t>
                </a:r>
                <a:r>
                  <a:rPr lang="en-US" sz="2500" dirty="0"/>
                  <a:t>of the input. For each input observation </a:t>
                </a:r>
                <a:r>
                  <a:rPr lang="en-US" sz="2500" i="1" dirty="0"/>
                  <a:t>x</a:t>
                </a:r>
                <a:r>
                  <a:rPr lang="en-US" sz="2500" baseline="30000" dirty="0"/>
                  <a:t>(</a:t>
                </a:r>
                <a:r>
                  <a:rPr lang="en-US" sz="2500" i="1" baseline="30000" dirty="0" err="1"/>
                  <a:t>i</a:t>
                </a:r>
                <a:r>
                  <a:rPr lang="en-US" sz="2500" baseline="30000" dirty="0"/>
                  <a:t>)</a:t>
                </a:r>
                <a:r>
                  <a:rPr lang="en-US" sz="2500" dirty="0"/>
                  <a:t>, a vector of features [</a:t>
                </a:r>
                <a:r>
                  <a:rPr lang="en-US" sz="2500" i="1" dirty="0"/>
                  <a:t>x</a:t>
                </a:r>
                <a:r>
                  <a:rPr lang="en-US" sz="2500" baseline="-25000" dirty="0"/>
                  <a:t>1</a:t>
                </a:r>
                <a:r>
                  <a:rPr lang="en-US" sz="2500" dirty="0"/>
                  <a:t>, </a:t>
                </a:r>
                <a:r>
                  <a:rPr lang="en-US" sz="2500" i="1" dirty="0"/>
                  <a:t>x</a:t>
                </a:r>
                <a:r>
                  <a:rPr lang="en-US" sz="2500" baseline="-25000" dirty="0"/>
                  <a:t>2</a:t>
                </a:r>
                <a:r>
                  <a:rPr lang="en-US" sz="2500" dirty="0"/>
                  <a:t>, ... , </a:t>
                </a:r>
                <a:r>
                  <a:rPr lang="en-US" sz="2500" i="1" dirty="0" err="1"/>
                  <a:t>x</a:t>
                </a:r>
                <a:r>
                  <a:rPr lang="en-US" sz="2500" i="1" baseline="-25000" dirty="0" err="1"/>
                  <a:t>n</a:t>
                </a:r>
                <a:r>
                  <a:rPr lang="en-US" sz="2500" dirty="0"/>
                  <a:t>]. Feature </a:t>
                </a:r>
                <a:r>
                  <a:rPr lang="en-US" sz="2500" i="1" dirty="0"/>
                  <a:t>j </a:t>
                </a:r>
                <a:r>
                  <a:rPr lang="en-US" sz="2500" dirty="0"/>
                  <a:t>for input </a:t>
                </a:r>
                <a:r>
                  <a:rPr lang="en-US" sz="2500" i="1" dirty="0"/>
                  <a:t>x</a:t>
                </a:r>
                <a:r>
                  <a:rPr lang="en-US" sz="2500" baseline="30000" dirty="0"/>
                  <a:t>(</a:t>
                </a:r>
                <a:r>
                  <a:rPr lang="en-US" sz="2500" i="1" baseline="30000" dirty="0" err="1"/>
                  <a:t>i</a:t>
                </a:r>
                <a:r>
                  <a:rPr lang="en-US" sz="2500" baseline="30000" dirty="0"/>
                  <a:t>) </a:t>
                </a:r>
                <a:r>
                  <a:rPr lang="en-US" sz="2500" dirty="0"/>
                  <a:t>is </a:t>
                </a:r>
                <a:r>
                  <a:rPr lang="en-US" sz="2500" dirty="0" err="1"/>
                  <a:t>x</a:t>
                </a:r>
                <a:r>
                  <a:rPr lang="en-US" sz="2500" baseline="-25000" dirty="0" err="1"/>
                  <a:t>j</a:t>
                </a:r>
                <a:r>
                  <a:rPr lang="en-US" sz="2500" dirty="0"/>
                  <a:t>, more completely  </a:t>
                </a:r>
                <a:r>
                  <a:rPr lang="en-US" sz="2500" i="1" dirty="0" err="1"/>
                  <a:t>x</a:t>
                </a:r>
                <a:r>
                  <a:rPr lang="en-US" sz="2500" i="1" baseline="-25000" dirty="0" err="1"/>
                  <a:t>j</a:t>
                </a:r>
                <a:r>
                  <a:rPr lang="en-US" sz="2500" baseline="30000" dirty="0"/>
                  <a:t>(</a:t>
                </a:r>
                <a:r>
                  <a:rPr lang="en-US" sz="2500" i="1" baseline="30000" dirty="0" err="1"/>
                  <a:t>i</a:t>
                </a:r>
                <a:r>
                  <a:rPr lang="en-US" sz="2500" baseline="30000" dirty="0"/>
                  <a:t>)</a:t>
                </a:r>
                <a:r>
                  <a:rPr lang="en-US" sz="2500" dirty="0"/>
                  <a:t>, or sometimes </a:t>
                </a:r>
                <a:r>
                  <a:rPr lang="en-US" sz="2500" i="1" dirty="0"/>
                  <a:t>f</a:t>
                </a:r>
                <a:r>
                  <a:rPr lang="en-US" sz="2500" i="1" baseline="-25000" dirty="0"/>
                  <a:t>j</a:t>
                </a:r>
                <a:r>
                  <a:rPr lang="en-US" sz="2500" dirty="0"/>
                  <a:t>(</a:t>
                </a:r>
                <a:r>
                  <a:rPr lang="en-US" sz="2500" i="1" dirty="0"/>
                  <a:t>x</a:t>
                </a:r>
                <a:r>
                  <a:rPr lang="en-US" sz="2500" dirty="0"/>
                  <a:t>).</a:t>
                </a:r>
              </a:p>
              <a:p>
                <a:pPr marL="514350" indent="-514350">
                  <a:buFont typeface="+mj-lt"/>
                  <a:buAutoNum type="arabicPeriod"/>
                </a:pPr>
                <a:r>
                  <a:rPr lang="en-US" sz="2500" dirty="0"/>
                  <a:t>A </a:t>
                </a:r>
                <a:r>
                  <a:rPr lang="en-US" sz="2500" b="1" dirty="0"/>
                  <a:t>classification function </a:t>
                </a:r>
                <a:r>
                  <a:rPr lang="en-US" sz="2500" dirty="0"/>
                  <a:t>that computes </a:t>
                </a:r>
                <a14:m>
                  <m:oMath xmlns:m="http://schemas.openxmlformats.org/officeDocument/2006/math">
                    <m:acc>
                      <m:accPr>
                        <m:chr m:val="̂"/>
                        <m:ctrlPr>
                          <a:rPr lang="en-US" sz="2500" i="1">
                            <a:solidFill>
                              <a:schemeClr val="tx1"/>
                            </a:solidFill>
                            <a:latin typeface="Cambria Math" panose="02040503050406030204" pitchFamily="18" charset="0"/>
                          </a:rPr>
                        </m:ctrlPr>
                      </m:accPr>
                      <m:e>
                        <m:r>
                          <a:rPr lang="en-US" sz="2500" i="1">
                            <a:solidFill>
                              <a:schemeClr val="tx1"/>
                            </a:solidFill>
                            <a:latin typeface="Cambria Math" panose="02040503050406030204" pitchFamily="18" charset="0"/>
                          </a:rPr>
                          <m:t>𝑦</m:t>
                        </m:r>
                      </m:e>
                    </m:acc>
                  </m:oMath>
                </a14:m>
                <a:r>
                  <a:rPr lang="en-US" sz="2500" dirty="0"/>
                  <a:t>, the estimated class, via </a:t>
                </a:r>
                <a:r>
                  <a:rPr lang="en-US" sz="2500" i="1" dirty="0"/>
                  <a:t>p</a:t>
                </a:r>
                <a:r>
                  <a:rPr lang="en-US" sz="2500" dirty="0"/>
                  <a:t>(</a:t>
                </a:r>
                <a:r>
                  <a:rPr lang="en-US" sz="2500" i="1" dirty="0" err="1"/>
                  <a:t>y</a:t>
                </a:r>
                <a:r>
                  <a:rPr lang="en-US" sz="2500" dirty="0" err="1"/>
                  <a:t>|</a:t>
                </a:r>
                <a:r>
                  <a:rPr lang="en-US" sz="2500" i="1" dirty="0" err="1"/>
                  <a:t>x</a:t>
                </a:r>
                <a:r>
                  <a:rPr lang="en-US" sz="2500" dirty="0"/>
                  <a:t>), like the </a:t>
                </a:r>
                <a:r>
                  <a:rPr lang="en-US" sz="2500" b="1" dirty="0"/>
                  <a:t>sigmoid</a:t>
                </a:r>
                <a:r>
                  <a:rPr lang="en-US" sz="2500" dirty="0"/>
                  <a:t> or </a:t>
                </a:r>
                <a:r>
                  <a:rPr lang="en-US" sz="2500" b="1" dirty="0" err="1"/>
                  <a:t>softmax</a:t>
                </a:r>
                <a:r>
                  <a:rPr lang="en-US" sz="2500" dirty="0"/>
                  <a:t> functions.</a:t>
                </a:r>
              </a:p>
              <a:p>
                <a:pPr marL="514350" indent="-514350">
                  <a:buFont typeface="+mj-lt"/>
                  <a:buAutoNum type="arabicPeriod"/>
                </a:pPr>
                <a:r>
                  <a:rPr lang="en-US" sz="2500" dirty="0"/>
                  <a:t>An objective function for learning, like </a:t>
                </a:r>
                <a:r>
                  <a:rPr lang="en-US" sz="2500" b="1" dirty="0"/>
                  <a:t>cross-entropy loss</a:t>
                </a:r>
                <a:r>
                  <a:rPr lang="en-US" sz="2500" dirty="0"/>
                  <a:t>. </a:t>
                </a:r>
              </a:p>
              <a:p>
                <a:pPr marL="514350" indent="-514350">
                  <a:buFont typeface="+mj-lt"/>
                  <a:buAutoNum type="arabicPeriod"/>
                </a:pPr>
                <a:r>
                  <a:rPr lang="en-US" sz="2500" dirty="0"/>
                  <a:t>An algorithm for optimizing the objective function: </a:t>
                </a:r>
                <a:r>
                  <a:rPr lang="en-US" sz="2500" b="1" dirty="0"/>
                  <a:t>stochastic gradient descent</a:t>
                </a:r>
                <a:r>
                  <a:rPr lang="en-US" sz="25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746760" y="2133600"/>
                <a:ext cx="8168640" cy="3565845"/>
              </a:xfrm>
              <a:blipFill>
                <a:blip r:embed="rId2"/>
                <a:stretch>
                  <a:fillRect l="-2463" t="-2735" r="-2836"/>
                </a:stretch>
              </a:blipFill>
            </p:spPr>
            <p:txBody>
              <a:bodyPr/>
              <a:lstStyle/>
              <a:p>
                <a:r>
                  <a:rPr lang="ar-SA">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99370" y="1423038"/>
            <a:ext cx="7162800" cy="461665"/>
          </a:xfrm>
          <a:prstGeom prst="rect">
            <a:avLst/>
          </a:prstGeom>
          <a:noFill/>
        </p:spPr>
        <p:txBody>
          <a:bodyPr wrap="square" rtlCol="0">
            <a:spAutoFit/>
          </a:bodyPr>
          <a:lstStyle/>
          <a:p>
            <a:r>
              <a:rPr lang="en-US" sz="2400" dirty="0">
                <a:solidFill>
                  <a:srgbClr val="000000"/>
                </a:solidFill>
                <a:latin typeface="Lucida Sans" charset="0"/>
                <a:ea typeface="ＭＳ Ｐゴシック" charset="0"/>
              </a:rPr>
              <a:t>Given </a:t>
            </a:r>
            <a:r>
              <a:rPr lang="en-US" sz="2400" i="1" dirty="0">
                <a:solidFill>
                  <a:srgbClr val="000000"/>
                </a:solidFill>
                <a:latin typeface="Lucida Sans" charset="0"/>
                <a:ea typeface="ＭＳ Ｐゴシック" charset="0"/>
              </a:rPr>
              <a:t>m </a:t>
            </a:r>
            <a:r>
              <a:rPr lang="en-US" sz="2400" dirty="0">
                <a:solidFill>
                  <a:srgbClr val="000000"/>
                </a:solidFill>
                <a:latin typeface="Lucida Sans" charset="0"/>
                <a:ea typeface="ＭＳ Ｐゴシック" charset="0"/>
              </a:rPr>
              <a:t>input/output pairs </a:t>
            </a:r>
            <a:r>
              <a:rPr lang="en-US" sz="2400" i="1" dirty="0">
                <a:solidFill>
                  <a:srgbClr val="000000"/>
                </a:solidFill>
                <a:latin typeface="Lucida Sans" charset="0"/>
                <a:ea typeface="ＭＳ Ｐゴシック" charset="0"/>
              </a:rPr>
              <a:t>(x</a:t>
            </a:r>
            <a:r>
              <a:rPr lang="en-US" sz="2400" i="1" baseline="30000" dirty="0">
                <a:solidFill>
                  <a:srgbClr val="000000"/>
                </a:solidFill>
                <a:latin typeface="Lucida Sans" charset="0"/>
                <a:ea typeface="ＭＳ Ｐゴシック" charset="0"/>
              </a:rPr>
              <a:t>(</a:t>
            </a:r>
            <a:r>
              <a:rPr lang="en-US" sz="2400" i="1" baseline="30000" dirty="0" err="1">
                <a:solidFill>
                  <a:srgbClr val="000000"/>
                </a:solidFill>
                <a:latin typeface="Lucida Sans" charset="0"/>
                <a:ea typeface="ＭＳ Ｐゴシック" charset="0"/>
              </a:rPr>
              <a:t>i</a:t>
            </a:r>
            <a:r>
              <a:rPr lang="en-US" sz="2400" i="1" baseline="30000" dirty="0">
                <a:solidFill>
                  <a:srgbClr val="000000"/>
                </a:solidFill>
                <a:latin typeface="Lucida Sans" charset="0"/>
                <a:ea typeface="ＭＳ Ｐゴシック" charset="0"/>
              </a:rPr>
              <a:t>),</a:t>
            </a:r>
            <a:r>
              <a:rPr lang="en-US" sz="2400" i="1" dirty="0">
                <a:solidFill>
                  <a:srgbClr val="000000"/>
                </a:solidFill>
                <a:latin typeface="Lucida Sans" charset="0"/>
                <a:ea typeface="ＭＳ Ｐゴシック" charset="0"/>
              </a:rPr>
              <a:t>y</a:t>
            </a:r>
            <a:r>
              <a:rPr lang="en-US" sz="2400" i="1" baseline="30000" dirty="0">
                <a:solidFill>
                  <a:srgbClr val="000000"/>
                </a:solidFill>
                <a:latin typeface="Lucida Sans" charset="0"/>
                <a:ea typeface="ＭＳ Ｐゴシック" charset="0"/>
              </a:rPr>
              <a:t>(</a:t>
            </a:r>
            <a:r>
              <a:rPr lang="en-US" sz="2400" i="1" baseline="30000" dirty="0" err="1">
                <a:solidFill>
                  <a:srgbClr val="000000"/>
                </a:solidFill>
                <a:latin typeface="Lucida Sans" charset="0"/>
                <a:ea typeface="ＭＳ Ｐゴシック" charset="0"/>
              </a:rPr>
              <a:t>i</a:t>
            </a:r>
            <a:r>
              <a:rPr lang="en-US" sz="2400" i="1" baseline="30000" dirty="0">
                <a:solidFill>
                  <a:srgbClr val="000000"/>
                </a:solidFill>
                <a:latin typeface="Lucida Sans" charset="0"/>
                <a:ea typeface="ＭＳ Ｐゴシック" charset="0"/>
              </a:rPr>
              <a:t>)</a:t>
            </a:r>
            <a:r>
              <a:rPr lang="en-US" sz="2400" i="1" dirty="0">
                <a:solidFill>
                  <a:srgbClr val="000000"/>
                </a:solidFill>
                <a:latin typeface="Lucida Sans" charset="0"/>
                <a:ea typeface="ＭＳ Ｐゴシック" charset="0"/>
              </a:rPr>
              <a:t>):</a:t>
            </a:r>
          </a:p>
        </p:txBody>
      </p:sp>
    </p:spTree>
    <p:extLst>
      <p:ext uri="{BB962C8B-B14F-4D97-AF65-F5344CB8AC3E}">
        <p14:creationId xmlns:p14="http://schemas.microsoft.com/office/powerpoint/2010/main" val="11894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2_LIMU4(en) - コピー">
  <a:themeElements>
    <a:clrScheme name="">
      <a:dk1>
        <a:srgbClr val="000000"/>
      </a:dk1>
      <a:lt1>
        <a:srgbClr val="FFFFFF"/>
      </a:lt1>
      <a:dk2>
        <a:srgbClr val="696464"/>
      </a:dk2>
      <a:lt2>
        <a:srgbClr val="E9E5DC"/>
      </a:lt2>
      <a:accent1>
        <a:srgbClr val="D34817"/>
      </a:accent1>
      <a:accent2>
        <a:srgbClr val="9B2D1F"/>
      </a:accent2>
      <a:accent3>
        <a:srgbClr val="FFFFFF"/>
      </a:accent3>
      <a:accent4>
        <a:srgbClr val="000000"/>
      </a:accent4>
      <a:accent5>
        <a:srgbClr val="E6B1AB"/>
      </a:accent5>
      <a:accent6>
        <a:srgbClr val="8C281B"/>
      </a:accent6>
      <a:hlink>
        <a:srgbClr val="CC9900"/>
      </a:hlink>
      <a:folHlink>
        <a:srgbClr val="96A9A9"/>
      </a:folHlink>
    </a:clrScheme>
    <a:fontScheme name="2_LIMU4(en) - コピー">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pitchFamily="34" charset="0"/>
            <a:ea typeface="MS PGothic" pitchFamily="34" charset="-128"/>
          </a:defRPr>
        </a:defPPr>
      </a:lstStyle>
    </a:lnDef>
  </a:objectDefaults>
  <a:extraClrSchemeLst>
    <a:extraClrScheme>
      <a:clrScheme name="2_LIMU4(en) - コピー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LIMU4(en) - コピー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LIMU4(en) - コピー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LIMU4(en) - コピー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LIMU4(en) - コピー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LIMU4(en) - コピー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LIMU4(en) - コピー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LIMU4(en) - コピー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LIMU4(en) - コピー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LIMU4(en) - コピー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LIMU4(en) - コピー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LIMU4(en) - コピー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2498</TotalTime>
  <Words>4746</Words>
  <Application>Microsoft Office PowerPoint</Application>
  <PresentationFormat>On-screen Show (4:3)</PresentationFormat>
  <Paragraphs>502</Paragraphs>
  <Slides>65</Slides>
  <Notes>35</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65</vt:i4>
      </vt:variant>
    </vt:vector>
  </HeadingPairs>
  <TitlesOfParts>
    <vt:vector size="86" baseType="lpstr">
      <vt:lpstr>MS PGothic</vt:lpstr>
      <vt:lpstr>MS PGothic</vt:lpstr>
      <vt:lpstr>Arial</vt:lpstr>
      <vt:lpstr>Calibri</vt:lpstr>
      <vt:lpstr>Calibri Light</vt:lpstr>
      <vt:lpstr>Cambria Math</vt:lpstr>
      <vt:lpstr>Courier</vt:lpstr>
      <vt:lpstr>Lucida Sans</vt:lpstr>
      <vt:lpstr>Lucida Sans Unicode</vt:lpstr>
      <vt:lpstr>Symbol</vt:lpstr>
      <vt:lpstr>Times</vt:lpstr>
      <vt:lpstr>Times New Roman</vt:lpstr>
      <vt:lpstr>TimesNewRomanPSMT</vt:lpstr>
      <vt:lpstr>Verdana</vt:lpstr>
      <vt:lpstr>Wingdings</vt:lpstr>
      <vt:lpstr>Wingdings 2</vt:lpstr>
      <vt:lpstr>Wingdings 3</vt:lpstr>
      <vt:lpstr>Concourse</vt:lpstr>
      <vt:lpstr>Clarity</vt:lpstr>
      <vt:lpstr>2_LIMU4(en) - コピー</vt:lpstr>
      <vt:lpstr>1_Retrospect</vt:lpstr>
      <vt:lpstr>CS 463 Natural Language Processing</vt:lpstr>
      <vt:lpstr>PowerPoint Presentation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Text Classification: definition</vt:lpstr>
      <vt:lpstr>Features in logistic regression</vt:lpstr>
      <vt:lpstr>Logistic Regression for one observation x</vt:lpstr>
      <vt:lpstr>How to do classification</vt:lpstr>
      <vt:lpstr>But we want a probabilistic classifier</vt:lpstr>
      <vt:lpstr>The very useful sigmoid or logistic function</vt:lpstr>
      <vt:lpstr>Idea of logistic regression</vt:lpstr>
      <vt:lpstr>Making probabilities with sigmoids</vt:lpstr>
      <vt:lpstr>By the way:</vt:lpstr>
      <vt:lpstr>The probabilistic classifier</vt:lpstr>
      <vt:lpstr>Sentiment example: does y=1 or y=0?</vt:lpstr>
      <vt:lpstr>PowerPoint Presentation</vt:lpstr>
      <vt:lpstr>Classifying sentiment for input x</vt:lpstr>
      <vt:lpstr>Classifying sentiment for input x</vt:lpstr>
      <vt:lpstr> Classification in (binary) logistic regression: summary</vt:lpstr>
      <vt:lpstr>Learning parameters using cross-entropy loss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Our goal: minimize the loss</vt:lpstr>
      <vt:lpstr>Intuition of gradient descent</vt:lpstr>
      <vt:lpstr>Our goal: minimize the loss</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summary</vt:lpstr>
      <vt:lpstr>Hyperparameters</vt:lpstr>
      <vt:lpstr>PowerPoint Presentation</vt:lpstr>
      <vt:lpstr>Example of gradient descent</vt:lpstr>
      <vt:lpstr>Example of gradient descent</vt:lpstr>
      <vt:lpstr>Mini-batch training</vt:lpstr>
      <vt:lpstr>Overfitting</vt:lpstr>
      <vt:lpstr>Overfitting</vt:lpstr>
      <vt:lpstr>Overfitting</vt:lpstr>
      <vt:lpstr>Regularization</vt:lpstr>
      <vt:lpstr>L2 Regularization (= ridge regression)</vt:lpstr>
      <vt:lpstr>L1 Regularization (= lasso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110 Programming I</dc:title>
  <dc:creator>Saleh Haridy</dc:creator>
  <cp:lastModifiedBy>Saleh Haridy</cp:lastModifiedBy>
  <cp:revision>219</cp:revision>
  <dcterms:created xsi:type="dcterms:W3CDTF">2020-01-27T07:55:28Z</dcterms:created>
  <dcterms:modified xsi:type="dcterms:W3CDTF">2023-05-09T19:14:05Z</dcterms:modified>
</cp:coreProperties>
</file>